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10"/>
  </p:notesMasterIdLst>
  <p:sldIdLst>
    <p:sldId id="357" r:id="rId3"/>
    <p:sldId id="256" r:id="rId4"/>
    <p:sldId id="272" r:id="rId5"/>
    <p:sldId id="359" r:id="rId6"/>
    <p:sldId id="626" r:id="rId7"/>
    <p:sldId id="627" r:id="rId8"/>
    <p:sldId id="265" r:id="rId9"/>
    <p:sldId id="266" r:id="rId10"/>
    <p:sldId id="278" r:id="rId11"/>
    <p:sldId id="358" r:id="rId12"/>
    <p:sldId id="346" r:id="rId13"/>
    <p:sldId id="629" r:id="rId14"/>
    <p:sldId id="630" r:id="rId15"/>
    <p:sldId id="632" r:id="rId16"/>
    <p:sldId id="631" r:id="rId17"/>
    <p:sldId id="268" r:id="rId18"/>
    <p:sldId id="269" r:id="rId19"/>
    <p:sldId id="324" r:id="rId20"/>
    <p:sldId id="330" r:id="rId21"/>
    <p:sldId id="329" r:id="rId22"/>
    <p:sldId id="461" r:id="rId23"/>
    <p:sldId id="331" r:id="rId24"/>
    <p:sldId id="375" r:id="rId25"/>
    <p:sldId id="614" r:id="rId26"/>
    <p:sldId id="332" r:id="rId27"/>
    <p:sldId id="258" r:id="rId28"/>
    <p:sldId id="279" r:id="rId29"/>
    <p:sldId id="270" r:id="rId30"/>
    <p:sldId id="271" r:id="rId31"/>
    <p:sldId id="273" r:id="rId32"/>
    <p:sldId id="274" r:id="rId33"/>
    <p:sldId id="617" r:id="rId34"/>
    <p:sldId id="328" r:id="rId35"/>
    <p:sldId id="370" r:id="rId36"/>
    <p:sldId id="280" r:id="rId37"/>
    <p:sldId id="281" r:id="rId38"/>
    <p:sldId id="349" r:id="rId39"/>
    <p:sldId id="276" r:id="rId40"/>
    <p:sldId id="277" r:id="rId41"/>
    <p:sldId id="275" r:id="rId42"/>
    <p:sldId id="371" r:id="rId43"/>
    <p:sldId id="372" r:id="rId44"/>
    <p:sldId id="350" r:id="rId45"/>
    <p:sldId id="283" r:id="rId46"/>
    <p:sldId id="347" r:id="rId47"/>
    <p:sldId id="345" r:id="rId48"/>
    <p:sldId id="284" r:id="rId49"/>
    <p:sldId id="285" r:id="rId50"/>
    <p:sldId id="286" r:id="rId51"/>
    <p:sldId id="260" r:id="rId52"/>
    <p:sldId id="288" r:id="rId53"/>
    <p:sldId id="360" r:id="rId54"/>
    <p:sldId id="289" r:id="rId55"/>
    <p:sldId id="290" r:id="rId56"/>
    <p:sldId id="291" r:id="rId57"/>
    <p:sldId id="292" r:id="rId58"/>
    <p:sldId id="615" r:id="rId59"/>
    <p:sldId id="619" r:id="rId60"/>
    <p:sldId id="314" r:id="rId61"/>
    <p:sldId id="351" r:id="rId62"/>
    <p:sldId id="348" r:id="rId63"/>
    <p:sldId id="293" r:id="rId64"/>
    <p:sldId id="620" r:id="rId65"/>
    <p:sldId id="352" r:id="rId66"/>
    <p:sldId id="319" r:id="rId67"/>
    <p:sldId id="295" r:id="rId68"/>
    <p:sldId id="296" r:id="rId69"/>
    <p:sldId id="320" r:id="rId70"/>
    <p:sldId id="297" r:id="rId71"/>
    <p:sldId id="633" r:id="rId72"/>
    <p:sldId id="625" r:id="rId73"/>
    <p:sldId id="301" r:id="rId74"/>
    <p:sldId id="317" r:id="rId75"/>
    <p:sldId id="315" r:id="rId76"/>
    <p:sldId id="356" r:id="rId77"/>
    <p:sldId id="316" r:id="rId78"/>
    <p:sldId id="318" r:id="rId79"/>
    <p:sldId id="624" r:id="rId80"/>
    <p:sldId id="338" r:id="rId81"/>
    <p:sldId id="321" r:id="rId82"/>
    <p:sldId id="621" r:id="rId83"/>
    <p:sldId id="361" r:id="rId84"/>
    <p:sldId id="362" r:id="rId85"/>
    <p:sldId id="363" r:id="rId86"/>
    <p:sldId id="365" r:id="rId87"/>
    <p:sldId id="369" r:id="rId88"/>
    <p:sldId id="364" r:id="rId89"/>
    <p:sldId id="628" r:id="rId90"/>
    <p:sldId id="373" r:id="rId91"/>
    <p:sldId id="267" r:id="rId92"/>
    <p:sldId id="333" r:id="rId93"/>
    <p:sldId id="622" r:id="rId94"/>
    <p:sldId id="623" r:id="rId95"/>
    <p:sldId id="374" r:id="rId96"/>
    <p:sldId id="339" r:id="rId97"/>
    <p:sldId id="323" r:id="rId98"/>
    <p:sldId id="298" r:id="rId99"/>
    <p:sldId id="354" r:id="rId100"/>
    <p:sldId id="299" r:id="rId101"/>
    <p:sldId id="300" r:id="rId102"/>
    <p:sldId id="322" r:id="rId103"/>
    <p:sldId id="355" r:id="rId104"/>
    <p:sldId id="353" r:id="rId105"/>
    <p:sldId id="337" r:id="rId106"/>
    <p:sldId id="325" r:id="rId107"/>
    <p:sldId id="326" r:id="rId108"/>
    <p:sldId id="327"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5" autoAdjust="0"/>
    <p:restoredTop sz="94660"/>
  </p:normalViewPr>
  <p:slideViewPr>
    <p:cSldViewPr snapToGrid="0">
      <p:cViewPr varScale="1">
        <p:scale>
          <a:sx n="82" d="100"/>
          <a:sy n="82" d="100"/>
        </p:scale>
        <p:origin x="55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53C575-676F-400F-9C54-735A8E5567FF}" type="datetimeFigureOut">
              <a:rPr lang="en-US" smtClean="0"/>
              <a:t>4/10/2020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B77981-7DAB-4ADE-9723-6E19E1052C63}" type="slidenum">
              <a:rPr lang="en-US" smtClean="0"/>
              <a:t>‹#›</a:t>
            </a:fld>
            <a:endParaRPr lang="en-US" dirty="0"/>
          </a:p>
        </p:txBody>
      </p:sp>
    </p:spTree>
    <p:extLst>
      <p:ext uri="{BB962C8B-B14F-4D97-AF65-F5344CB8AC3E}">
        <p14:creationId xmlns:p14="http://schemas.microsoft.com/office/powerpoint/2010/main" val="420798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C06D3-A02F-4975-AA87-445D3B8B0FB0}" type="slidenum">
              <a:rPr lang="en-US" smtClean="0"/>
              <a:t>12</a:t>
            </a:fld>
            <a:endParaRPr lang="en-US" dirty="0"/>
          </a:p>
        </p:txBody>
      </p:sp>
    </p:spTree>
    <p:extLst>
      <p:ext uri="{BB962C8B-B14F-4D97-AF65-F5344CB8AC3E}">
        <p14:creationId xmlns:p14="http://schemas.microsoft.com/office/powerpoint/2010/main" val="1086431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C06D3-A02F-4975-AA87-445D3B8B0FB0}" type="slidenum">
              <a:rPr lang="en-US" smtClean="0"/>
              <a:t>13</a:t>
            </a:fld>
            <a:endParaRPr lang="en-US" dirty="0"/>
          </a:p>
        </p:txBody>
      </p:sp>
    </p:spTree>
    <p:extLst>
      <p:ext uri="{BB962C8B-B14F-4D97-AF65-F5344CB8AC3E}">
        <p14:creationId xmlns:p14="http://schemas.microsoft.com/office/powerpoint/2010/main" val="487993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C06D3-A02F-4975-AA87-445D3B8B0FB0}" type="slidenum">
              <a:rPr lang="en-US" smtClean="0"/>
              <a:t>14</a:t>
            </a:fld>
            <a:endParaRPr lang="en-US" dirty="0"/>
          </a:p>
        </p:txBody>
      </p:sp>
    </p:spTree>
    <p:extLst>
      <p:ext uri="{BB962C8B-B14F-4D97-AF65-F5344CB8AC3E}">
        <p14:creationId xmlns:p14="http://schemas.microsoft.com/office/powerpoint/2010/main" val="3761386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D1C06D3-A02F-4975-AA87-445D3B8B0FB0}" type="slidenum">
              <a:rPr lang="en-US" smtClean="0"/>
              <a:t>15</a:t>
            </a:fld>
            <a:endParaRPr lang="en-US" dirty="0"/>
          </a:p>
        </p:txBody>
      </p:sp>
    </p:spTree>
    <p:extLst>
      <p:ext uri="{BB962C8B-B14F-4D97-AF65-F5344CB8AC3E}">
        <p14:creationId xmlns:p14="http://schemas.microsoft.com/office/powerpoint/2010/main" val="1583702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96687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3018426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11772724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F4FA91-B7AB-4980-9255-5D8EBB2B6588}"/>
              </a:ext>
            </a:extLst>
          </p:cNvPr>
          <p:cNvSpPr>
            <a:spLocks noGrp="1"/>
          </p:cNvSpPr>
          <p:nvPr>
            <p:ph type="dt" sz="half" idx="10"/>
          </p:nvPr>
        </p:nvSpPr>
        <p:spPr/>
        <p:txBody>
          <a:bodyPr/>
          <a:lstStyle/>
          <a:p>
            <a:fld id="{CF54DB12-CD83-49C5-83C1-1B7ADF672A18}" type="datetimeFigureOut">
              <a:rPr lang="en-US" smtClean="0"/>
              <a:t>4/10/2020</a:t>
            </a:fld>
            <a:endParaRPr lang="en-US" dirty="0"/>
          </a:p>
        </p:txBody>
      </p:sp>
      <p:sp>
        <p:nvSpPr>
          <p:cNvPr id="3" name="Footer Placeholder 2">
            <a:extLst>
              <a:ext uri="{FF2B5EF4-FFF2-40B4-BE49-F238E27FC236}">
                <a16:creationId xmlns:a16="http://schemas.microsoft.com/office/drawing/2014/main" id="{32818159-991F-42B4-9C82-021599397EB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C61939F-BD31-42C1-9DAC-E320B623C247}"/>
              </a:ext>
            </a:extLst>
          </p:cNvPr>
          <p:cNvSpPr>
            <a:spLocks noGrp="1"/>
          </p:cNvSpPr>
          <p:nvPr>
            <p:ph type="sldNum" sz="quarter" idx="12"/>
          </p:nvPr>
        </p:nvSpPr>
        <p:spPr/>
        <p:txBody>
          <a:bodyPr/>
          <a:lstStyle/>
          <a:p>
            <a:fld id="{4B25F1AE-7C6E-40C4-9A6B-3085D7D6E129}" type="slidenum">
              <a:rPr lang="en-US" smtClean="0"/>
              <a:t>‹#›</a:t>
            </a:fld>
            <a:endParaRPr lang="en-US" dirty="0"/>
          </a:p>
        </p:txBody>
      </p:sp>
    </p:spTree>
    <p:extLst>
      <p:ext uri="{BB962C8B-B14F-4D97-AF65-F5344CB8AC3E}">
        <p14:creationId xmlns:p14="http://schemas.microsoft.com/office/powerpoint/2010/main" val="1049968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1432011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16706526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4033413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3473228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573563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532323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2773419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5428285-96A8-4478-B83F-819869D7D839}" type="datetimeFigureOut">
              <a:rPr lang="en-US" smtClean="0"/>
              <a:t>4/10/2020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CB5F7A9-00FD-4E0B-8723-F8B3D189B699}" type="slidenum">
              <a:rPr lang="en-US" smtClean="0"/>
              <a:t>‹#›</a:t>
            </a:fld>
            <a:endParaRPr lang="en-US" dirty="0"/>
          </a:p>
        </p:txBody>
      </p:sp>
    </p:spTree>
    <p:extLst>
      <p:ext uri="{BB962C8B-B14F-4D97-AF65-F5344CB8AC3E}">
        <p14:creationId xmlns:p14="http://schemas.microsoft.com/office/powerpoint/2010/main" val="40434018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428285-96A8-4478-B83F-819869D7D839}" type="datetimeFigureOut">
              <a:rPr lang="en-US" smtClean="0"/>
              <a:t>4/10/2020</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5F7A9-00FD-4E0B-8723-F8B3D189B699}" type="slidenum">
              <a:rPr lang="en-US" smtClean="0"/>
              <a:t>‹#›</a:t>
            </a:fld>
            <a:endParaRPr lang="en-US" dirty="0"/>
          </a:p>
        </p:txBody>
      </p:sp>
    </p:spTree>
    <p:extLst>
      <p:ext uri="{BB962C8B-B14F-4D97-AF65-F5344CB8AC3E}">
        <p14:creationId xmlns:p14="http://schemas.microsoft.com/office/powerpoint/2010/main" val="968595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3571C1-0682-4B4C-988A-DFB0377DC1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DA82C1-CC32-4122-9DFA-4F9924248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9E50F-26A7-4F6F-B368-CCEB890679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54DB12-CD83-49C5-83C1-1B7ADF672A18}" type="datetimeFigureOut">
              <a:rPr lang="en-US" smtClean="0"/>
              <a:t>4/10/2020</a:t>
            </a:fld>
            <a:endParaRPr lang="en-US" dirty="0"/>
          </a:p>
        </p:txBody>
      </p:sp>
      <p:sp>
        <p:nvSpPr>
          <p:cNvPr id="5" name="Footer Placeholder 4">
            <a:extLst>
              <a:ext uri="{FF2B5EF4-FFF2-40B4-BE49-F238E27FC236}">
                <a16:creationId xmlns:a16="http://schemas.microsoft.com/office/drawing/2014/main" id="{CDD77C18-9126-4681-8692-98A4EFF071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2B8A4E0-4048-4ABF-A08C-646473EB1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25F1AE-7C6E-40C4-9A6B-3085D7D6E129}" type="slidenum">
              <a:rPr lang="en-US" smtClean="0"/>
              <a:t>‹#›</a:t>
            </a:fld>
            <a:endParaRPr lang="en-US" dirty="0"/>
          </a:p>
        </p:txBody>
      </p:sp>
    </p:spTree>
    <p:extLst>
      <p:ext uri="{BB962C8B-B14F-4D97-AF65-F5344CB8AC3E}">
        <p14:creationId xmlns:p14="http://schemas.microsoft.com/office/powerpoint/2010/main" val="3896441937"/>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06.xml.rels><?xml version="1.0" encoding="UTF-8" standalone="yes"?>
<Relationships xmlns="http://schemas.openxmlformats.org/package/2006/relationships"><Relationship Id="rId3" Type="http://schemas.openxmlformats.org/officeDocument/2006/relationships/image" Target="../media/image112.jpg"/><Relationship Id="rId7" Type="http://schemas.openxmlformats.org/officeDocument/2006/relationships/image" Target="../media/image115.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117.wmf"/><Relationship Id="rId5" Type="http://schemas.openxmlformats.org/officeDocument/2006/relationships/oleObject" Target="../embeddings/oleObject1.bin"/><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2.jpg"/><Relationship Id="rId7" Type="http://schemas.openxmlformats.org/officeDocument/2006/relationships/image" Target="../media/image11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7.wmf"/><Relationship Id="rId5" Type="http://schemas.openxmlformats.org/officeDocument/2006/relationships/oleObject" Target="../embeddings/oleObject2.bin"/><Relationship Id="rId4" Type="http://schemas.openxmlformats.org/officeDocument/2006/relationships/image" Target="../media/image114.png"/><Relationship Id="rId9" Type="http://schemas.openxmlformats.org/officeDocument/2006/relationships/image" Target="../media/image1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hyperlink" Target="https://commons.wikimedia.org/wiki/File:Handshake2.svg"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stackoverflow.com/questions/43027323/pattern-recognition-1d-data"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stackoverflow.com/questions/43027323/pattern-recognition-1d-dat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stackoverflow.com/questions/43027323/pattern-recognition-1d-dat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watch?v=fkS3FkVAPWU" TargetMode="External"/><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hyperlink" Target="https://www.youtube.com/watch?v=TM1lijyQnaI" TargetMode="External"/></Relationships>
</file>

<file path=ppt/slides/_rels/slide9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C2478A-3F9E-416A-BDA8-FFAA96068200}"/>
              </a:ext>
            </a:extLst>
          </p:cNvPr>
          <p:cNvSpPr txBox="1"/>
          <p:nvPr/>
        </p:nvSpPr>
        <p:spPr>
          <a:xfrm>
            <a:off x="2688116" y="121185"/>
            <a:ext cx="6290631" cy="584775"/>
          </a:xfrm>
          <a:prstGeom prst="rect">
            <a:avLst/>
          </a:prstGeom>
          <a:noFill/>
        </p:spPr>
        <p:txBody>
          <a:bodyPr wrap="square" rtlCol="0">
            <a:spAutoFit/>
          </a:bodyPr>
          <a:lstStyle/>
          <a:p>
            <a:pPr algn="ctr"/>
            <a:r>
              <a:rPr lang="en-US" sz="3200" dirty="0"/>
              <a:t>Session 2</a:t>
            </a:r>
          </a:p>
        </p:txBody>
      </p:sp>
      <p:sp>
        <p:nvSpPr>
          <p:cNvPr id="4" name="TextBox 3">
            <a:extLst>
              <a:ext uri="{FF2B5EF4-FFF2-40B4-BE49-F238E27FC236}">
                <a16:creationId xmlns:a16="http://schemas.microsoft.com/office/drawing/2014/main" id="{73AA3155-9B28-488A-ADC6-9120C6939653}"/>
              </a:ext>
            </a:extLst>
          </p:cNvPr>
          <p:cNvSpPr txBox="1"/>
          <p:nvPr/>
        </p:nvSpPr>
        <p:spPr>
          <a:xfrm>
            <a:off x="554182" y="1066800"/>
            <a:ext cx="10861963" cy="3416320"/>
          </a:xfrm>
          <a:prstGeom prst="rect">
            <a:avLst/>
          </a:prstGeom>
          <a:noFill/>
        </p:spPr>
        <p:txBody>
          <a:bodyPr wrap="square" rtlCol="0">
            <a:spAutoFit/>
          </a:bodyPr>
          <a:lstStyle/>
          <a:p>
            <a:r>
              <a:rPr lang="en-US" sz="2400" dirty="0"/>
              <a:t>Homework Observations---</a:t>
            </a:r>
          </a:p>
          <a:p>
            <a:pPr marL="285750" indent="-285750">
              <a:buFont typeface="Arial" panose="020B0604020202020204" pitchFamily="34" charset="0"/>
              <a:buChar char="•"/>
            </a:pPr>
            <a:r>
              <a:rPr lang="en-US" sz="2400" dirty="0"/>
              <a:t>Be sure to turn in the Homework. Accelerator assignments need to be put into the PRIMMS document repository. I grade and comment on the documents and upload back into the repository.</a:t>
            </a:r>
          </a:p>
          <a:p>
            <a:pPr marL="285750" indent="-285750">
              <a:buFont typeface="Arial" panose="020B0604020202020204" pitchFamily="34" charset="0"/>
              <a:buChar char="•"/>
            </a:pPr>
            <a:r>
              <a:rPr lang="en-US" sz="2400" dirty="0"/>
              <a:t>No need to add events to PRIMMS. We will cover everything that you need to know about the tool.</a:t>
            </a:r>
          </a:p>
          <a:p>
            <a:pPr marL="285750" indent="-285750">
              <a:buFont typeface="Arial" panose="020B0604020202020204" pitchFamily="34" charset="0"/>
              <a:buChar char="•"/>
            </a:pPr>
            <a:r>
              <a:rPr lang="en-US" sz="2400" dirty="0"/>
              <a:t>PRIMMS questions on discussion board regarding the project structure.</a:t>
            </a:r>
          </a:p>
          <a:p>
            <a:pPr marL="285750" indent="-285750">
              <a:buFont typeface="Arial" panose="020B0604020202020204" pitchFamily="34" charset="0"/>
              <a:buChar char="•"/>
            </a:pPr>
            <a:r>
              <a:rPr lang="en-US" sz="2400" dirty="0"/>
              <a:t>Project Management complements data science by improving efficiency of project </a:t>
            </a:r>
            <a:r>
              <a:rPr lang="en-US" sz="2400" b="1" u="sng" dirty="0"/>
              <a:t>execution</a:t>
            </a:r>
            <a:r>
              <a:rPr lang="en-US" sz="2400" dirty="0"/>
              <a:t>.</a:t>
            </a:r>
          </a:p>
        </p:txBody>
      </p:sp>
    </p:spTree>
    <p:extLst>
      <p:ext uri="{BB962C8B-B14F-4D97-AF65-F5344CB8AC3E}">
        <p14:creationId xmlns:p14="http://schemas.microsoft.com/office/powerpoint/2010/main" val="3357333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668A3B-01A5-476C-9C47-7D731FBC7279}"/>
              </a:ext>
            </a:extLst>
          </p:cNvPr>
          <p:cNvPicPr>
            <a:picLocks noChangeAspect="1"/>
          </p:cNvPicPr>
          <p:nvPr/>
        </p:nvPicPr>
        <p:blipFill>
          <a:blip r:embed="rId2"/>
          <a:stretch>
            <a:fillRect/>
          </a:stretch>
        </p:blipFill>
        <p:spPr>
          <a:xfrm>
            <a:off x="3868951" y="96982"/>
            <a:ext cx="5645587" cy="6858000"/>
          </a:xfrm>
          <a:prstGeom prst="rect">
            <a:avLst/>
          </a:prstGeom>
        </p:spPr>
      </p:pic>
      <p:cxnSp>
        <p:nvCxnSpPr>
          <p:cNvPr id="4" name="Straight Arrow Connector 3">
            <a:extLst>
              <a:ext uri="{FF2B5EF4-FFF2-40B4-BE49-F238E27FC236}">
                <a16:creationId xmlns:a16="http://schemas.microsoft.com/office/drawing/2014/main" id="{1CA9CA0D-F4BE-4FE2-ACDE-945E0A553B66}"/>
              </a:ext>
            </a:extLst>
          </p:cNvPr>
          <p:cNvCxnSpPr>
            <a:cxnSpLocks/>
          </p:cNvCxnSpPr>
          <p:nvPr/>
        </p:nvCxnSpPr>
        <p:spPr>
          <a:xfrm flipV="1">
            <a:off x="582804" y="4267200"/>
            <a:ext cx="4917451" cy="3048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8FF9661-F4B4-4FBF-B1B0-7FB17DDA3B7B}"/>
              </a:ext>
            </a:extLst>
          </p:cNvPr>
          <p:cNvSpPr txBox="1"/>
          <p:nvPr/>
        </p:nvSpPr>
        <p:spPr>
          <a:xfrm>
            <a:off x="138545" y="212436"/>
            <a:ext cx="1579419" cy="369332"/>
          </a:xfrm>
          <a:prstGeom prst="rect">
            <a:avLst/>
          </a:prstGeom>
          <a:noFill/>
        </p:spPr>
        <p:txBody>
          <a:bodyPr wrap="square" rtlCol="0">
            <a:spAutoFit/>
          </a:bodyPr>
          <a:lstStyle/>
          <a:p>
            <a:r>
              <a:rPr lang="en-US" dirty="0"/>
              <a:t>BB Unit 1</a:t>
            </a:r>
          </a:p>
        </p:txBody>
      </p:sp>
      <p:sp>
        <p:nvSpPr>
          <p:cNvPr id="6" name="TextBox 5">
            <a:extLst>
              <a:ext uri="{FF2B5EF4-FFF2-40B4-BE49-F238E27FC236}">
                <a16:creationId xmlns:a16="http://schemas.microsoft.com/office/drawing/2014/main" id="{C946BE57-3CD3-4708-8DF4-27CB9E82C51D}"/>
              </a:ext>
            </a:extLst>
          </p:cNvPr>
          <p:cNvSpPr txBox="1"/>
          <p:nvPr/>
        </p:nvSpPr>
        <p:spPr>
          <a:xfrm>
            <a:off x="138545" y="3943927"/>
            <a:ext cx="1357746" cy="923330"/>
          </a:xfrm>
          <a:prstGeom prst="rect">
            <a:avLst/>
          </a:prstGeom>
          <a:noFill/>
        </p:spPr>
        <p:txBody>
          <a:bodyPr wrap="square" rtlCol="0">
            <a:spAutoFit/>
          </a:bodyPr>
          <a:lstStyle/>
          <a:p>
            <a:r>
              <a:rPr lang="en-US" dirty="0">
                <a:solidFill>
                  <a:srgbClr val="FF0000"/>
                </a:solidFill>
              </a:rPr>
              <a:t>Keep these handy each week</a:t>
            </a:r>
          </a:p>
        </p:txBody>
      </p:sp>
    </p:spTree>
    <p:extLst>
      <p:ext uri="{BB962C8B-B14F-4D97-AF65-F5344CB8AC3E}">
        <p14:creationId xmlns:p14="http://schemas.microsoft.com/office/powerpoint/2010/main" val="2040337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99855" y="318655"/>
            <a:ext cx="7869381" cy="369332"/>
          </a:xfrm>
          <a:prstGeom prst="rect">
            <a:avLst/>
          </a:prstGeom>
          <a:noFill/>
        </p:spPr>
        <p:txBody>
          <a:bodyPr wrap="square" rtlCol="0">
            <a:spAutoFit/>
          </a:bodyPr>
          <a:lstStyle/>
          <a:p>
            <a:pPr algn="ctr"/>
            <a:r>
              <a:rPr lang="en-US" dirty="0"/>
              <a:t>Linear Regression using a 0 vs 1 numeric dependent variable</a:t>
            </a:r>
          </a:p>
        </p:txBody>
      </p:sp>
      <p:pic>
        <p:nvPicPr>
          <p:cNvPr id="4" name="Picture 3">
            <a:extLst>
              <a:ext uri="{FF2B5EF4-FFF2-40B4-BE49-F238E27FC236}">
                <a16:creationId xmlns:a16="http://schemas.microsoft.com/office/drawing/2014/main" id="{4DB3B5CC-0C0D-484A-A9D2-98E17260D3A6}"/>
              </a:ext>
            </a:extLst>
          </p:cNvPr>
          <p:cNvPicPr>
            <a:picLocks noChangeAspect="1"/>
          </p:cNvPicPr>
          <p:nvPr/>
        </p:nvPicPr>
        <p:blipFill>
          <a:blip r:embed="rId2"/>
          <a:stretch>
            <a:fillRect/>
          </a:stretch>
        </p:blipFill>
        <p:spPr>
          <a:xfrm>
            <a:off x="3417742" y="847293"/>
            <a:ext cx="5633605" cy="2905989"/>
          </a:xfrm>
          <a:prstGeom prst="rect">
            <a:avLst/>
          </a:prstGeom>
        </p:spPr>
      </p:pic>
      <p:pic>
        <p:nvPicPr>
          <p:cNvPr id="5" name="Picture 4">
            <a:extLst>
              <a:ext uri="{FF2B5EF4-FFF2-40B4-BE49-F238E27FC236}">
                <a16:creationId xmlns:a16="http://schemas.microsoft.com/office/drawing/2014/main" id="{04F313CC-E05F-434E-92A1-FED63962E9E3}"/>
              </a:ext>
            </a:extLst>
          </p:cNvPr>
          <p:cNvPicPr>
            <a:picLocks noChangeAspect="1"/>
          </p:cNvPicPr>
          <p:nvPr/>
        </p:nvPicPr>
        <p:blipFill>
          <a:blip r:embed="rId3"/>
          <a:stretch>
            <a:fillRect/>
          </a:stretch>
        </p:blipFill>
        <p:spPr>
          <a:xfrm>
            <a:off x="1018741" y="4249016"/>
            <a:ext cx="10029825" cy="1809750"/>
          </a:xfrm>
          <a:prstGeom prst="rect">
            <a:avLst/>
          </a:prstGeom>
        </p:spPr>
      </p:pic>
    </p:spTree>
    <p:extLst>
      <p:ext uri="{BB962C8B-B14F-4D97-AF65-F5344CB8AC3E}">
        <p14:creationId xmlns:p14="http://schemas.microsoft.com/office/powerpoint/2010/main" val="6840670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54EC2D-E17C-4D7F-AB16-01D522C626C8}"/>
              </a:ext>
            </a:extLst>
          </p:cNvPr>
          <p:cNvPicPr>
            <a:picLocks noChangeAspect="1"/>
          </p:cNvPicPr>
          <p:nvPr/>
        </p:nvPicPr>
        <p:blipFill>
          <a:blip r:embed="rId2"/>
          <a:stretch>
            <a:fillRect/>
          </a:stretch>
        </p:blipFill>
        <p:spPr>
          <a:xfrm>
            <a:off x="6296890" y="3387060"/>
            <a:ext cx="5044201" cy="2501371"/>
          </a:xfrm>
          <a:prstGeom prst="rect">
            <a:avLst/>
          </a:prstGeom>
        </p:spPr>
      </p:pic>
      <p:pic>
        <p:nvPicPr>
          <p:cNvPr id="3" name="Picture 2">
            <a:extLst>
              <a:ext uri="{FF2B5EF4-FFF2-40B4-BE49-F238E27FC236}">
                <a16:creationId xmlns:a16="http://schemas.microsoft.com/office/drawing/2014/main" id="{5444C3C6-5BE5-4026-B001-993200DE18F9}"/>
              </a:ext>
            </a:extLst>
          </p:cNvPr>
          <p:cNvPicPr>
            <a:picLocks noChangeAspect="1"/>
          </p:cNvPicPr>
          <p:nvPr/>
        </p:nvPicPr>
        <p:blipFill>
          <a:blip r:embed="rId3"/>
          <a:stretch>
            <a:fillRect/>
          </a:stretch>
        </p:blipFill>
        <p:spPr>
          <a:xfrm>
            <a:off x="162790" y="207819"/>
            <a:ext cx="7086600" cy="2705100"/>
          </a:xfrm>
          <a:prstGeom prst="rect">
            <a:avLst/>
          </a:prstGeom>
        </p:spPr>
      </p:pic>
      <p:sp>
        <p:nvSpPr>
          <p:cNvPr id="4" name="TextBox 3">
            <a:extLst>
              <a:ext uri="{FF2B5EF4-FFF2-40B4-BE49-F238E27FC236}">
                <a16:creationId xmlns:a16="http://schemas.microsoft.com/office/drawing/2014/main" id="{20FDF782-046D-48BF-87F6-8FD24A814ABC}"/>
              </a:ext>
            </a:extLst>
          </p:cNvPr>
          <p:cNvSpPr txBox="1"/>
          <p:nvPr/>
        </p:nvSpPr>
        <p:spPr>
          <a:xfrm>
            <a:off x="8104909" y="436418"/>
            <a:ext cx="3236182" cy="369332"/>
          </a:xfrm>
          <a:prstGeom prst="rect">
            <a:avLst/>
          </a:prstGeom>
          <a:noFill/>
        </p:spPr>
        <p:txBody>
          <a:bodyPr wrap="square" rtlCol="0">
            <a:spAutoFit/>
          </a:bodyPr>
          <a:lstStyle/>
          <a:p>
            <a:r>
              <a:rPr lang="en-US" dirty="0"/>
              <a:t>LDA on Sales Force Data</a:t>
            </a:r>
          </a:p>
        </p:txBody>
      </p:sp>
    </p:spTree>
    <p:extLst>
      <p:ext uri="{BB962C8B-B14F-4D97-AF65-F5344CB8AC3E}">
        <p14:creationId xmlns:p14="http://schemas.microsoft.com/office/powerpoint/2010/main" val="12290951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A01833-7781-435F-9D67-B7E1FE983FAB}"/>
              </a:ext>
            </a:extLst>
          </p:cNvPr>
          <p:cNvPicPr>
            <a:picLocks noChangeAspect="1"/>
          </p:cNvPicPr>
          <p:nvPr/>
        </p:nvPicPr>
        <p:blipFill>
          <a:blip r:embed="rId2"/>
          <a:stretch>
            <a:fillRect/>
          </a:stretch>
        </p:blipFill>
        <p:spPr>
          <a:xfrm>
            <a:off x="430357" y="390114"/>
            <a:ext cx="6391275" cy="3619500"/>
          </a:xfrm>
          <a:prstGeom prst="rect">
            <a:avLst/>
          </a:prstGeom>
        </p:spPr>
      </p:pic>
      <p:sp>
        <p:nvSpPr>
          <p:cNvPr id="3" name="TextBox 2">
            <a:extLst>
              <a:ext uri="{FF2B5EF4-FFF2-40B4-BE49-F238E27FC236}">
                <a16:creationId xmlns:a16="http://schemas.microsoft.com/office/drawing/2014/main" id="{85808D8D-1FF0-491C-AB18-883C91861A12}"/>
              </a:ext>
            </a:extLst>
          </p:cNvPr>
          <p:cNvSpPr txBox="1"/>
          <p:nvPr/>
        </p:nvSpPr>
        <p:spPr>
          <a:xfrm>
            <a:off x="997527" y="96982"/>
            <a:ext cx="4724400" cy="369332"/>
          </a:xfrm>
          <a:prstGeom prst="rect">
            <a:avLst/>
          </a:prstGeom>
          <a:noFill/>
        </p:spPr>
        <p:txBody>
          <a:bodyPr wrap="square" rtlCol="0">
            <a:spAutoFit/>
          </a:bodyPr>
          <a:lstStyle/>
          <a:p>
            <a:pPr algn="ctr"/>
            <a:r>
              <a:rPr lang="en-US" dirty="0"/>
              <a:t>Logistic Regression</a:t>
            </a:r>
          </a:p>
        </p:txBody>
      </p:sp>
      <p:pic>
        <p:nvPicPr>
          <p:cNvPr id="4" name="Picture 3">
            <a:extLst>
              <a:ext uri="{FF2B5EF4-FFF2-40B4-BE49-F238E27FC236}">
                <a16:creationId xmlns:a16="http://schemas.microsoft.com/office/drawing/2014/main" id="{098C7449-930C-4C79-A746-8489307F0D6B}"/>
              </a:ext>
            </a:extLst>
          </p:cNvPr>
          <p:cNvPicPr>
            <a:picLocks noChangeAspect="1"/>
          </p:cNvPicPr>
          <p:nvPr/>
        </p:nvPicPr>
        <p:blipFill>
          <a:blip r:embed="rId3"/>
          <a:stretch>
            <a:fillRect/>
          </a:stretch>
        </p:blipFill>
        <p:spPr>
          <a:xfrm>
            <a:off x="430357" y="4712277"/>
            <a:ext cx="10915650" cy="1676400"/>
          </a:xfrm>
          <a:prstGeom prst="rect">
            <a:avLst/>
          </a:prstGeom>
        </p:spPr>
      </p:pic>
    </p:spTree>
    <p:extLst>
      <p:ext uri="{BB962C8B-B14F-4D97-AF65-F5344CB8AC3E}">
        <p14:creationId xmlns:p14="http://schemas.microsoft.com/office/powerpoint/2010/main" val="41548491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1504DE-2771-4510-86F9-99120AC7975C}"/>
              </a:ext>
            </a:extLst>
          </p:cNvPr>
          <p:cNvSpPr txBox="1"/>
          <p:nvPr/>
        </p:nvSpPr>
        <p:spPr>
          <a:xfrm>
            <a:off x="1476260" y="286439"/>
            <a:ext cx="9298236" cy="523220"/>
          </a:xfrm>
          <a:prstGeom prst="rect">
            <a:avLst/>
          </a:prstGeom>
          <a:noFill/>
        </p:spPr>
        <p:txBody>
          <a:bodyPr wrap="square" rtlCol="0">
            <a:spAutoFit/>
          </a:bodyPr>
          <a:lstStyle/>
          <a:p>
            <a:r>
              <a:rPr lang="en-US" sz="2800" dirty="0"/>
              <a:t>This All Ties Back Into Measuring Progress On a Project</a:t>
            </a:r>
          </a:p>
        </p:txBody>
      </p:sp>
      <p:sp>
        <p:nvSpPr>
          <p:cNvPr id="3" name="TextBox 2">
            <a:extLst>
              <a:ext uri="{FF2B5EF4-FFF2-40B4-BE49-F238E27FC236}">
                <a16:creationId xmlns:a16="http://schemas.microsoft.com/office/drawing/2014/main" id="{653D5C8D-27B3-48CE-848F-2DECBD8E9113}"/>
              </a:ext>
            </a:extLst>
          </p:cNvPr>
          <p:cNvSpPr txBox="1"/>
          <p:nvPr/>
        </p:nvSpPr>
        <p:spPr>
          <a:xfrm>
            <a:off x="297455" y="1487277"/>
            <a:ext cx="10333822" cy="4401205"/>
          </a:xfrm>
          <a:prstGeom prst="rect">
            <a:avLst/>
          </a:prstGeom>
          <a:noFill/>
        </p:spPr>
        <p:txBody>
          <a:bodyPr wrap="square" rtlCol="0">
            <a:spAutoFit/>
          </a:bodyPr>
          <a:lstStyle/>
          <a:p>
            <a:r>
              <a:rPr lang="en-US" sz="2800" dirty="0"/>
              <a:t>Looking at the CRISP-DM project methodology, </a:t>
            </a:r>
          </a:p>
          <a:p>
            <a:endParaRPr lang="en-US" sz="2800" dirty="0"/>
          </a:p>
          <a:p>
            <a:r>
              <a:rPr lang="en-US" sz="2800" dirty="0"/>
              <a:t>-What steps were completed?</a:t>
            </a:r>
          </a:p>
          <a:p>
            <a:endParaRPr lang="en-US" sz="2800" dirty="0"/>
          </a:p>
          <a:p>
            <a:r>
              <a:rPr lang="en-US" sz="2800" dirty="0"/>
              <a:t>-What steps were skipped?</a:t>
            </a:r>
          </a:p>
          <a:p>
            <a:endParaRPr lang="en-US" sz="2800" dirty="0"/>
          </a:p>
          <a:p>
            <a:r>
              <a:rPr lang="en-US" sz="2800" dirty="0"/>
              <a:t>-Would the demo be considered an adequate project performance?</a:t>
            </a:r>
          </a:p>
          <a:p>
            <a:endParaRPr lang="en-US" sz="2800" dirty="0"/>
          </a:p>
          <a:p>
            <a:r>
              <a:rPr lang="en-US" sz="2800" dirty="0"/>
              <a:t>-Successful Deployment and User Adoption is What Provides Impact and Value..Hence Project Management Tools</a:t>
            </a:r>
          </a:p>
        </p:txBody>
      </p:sp>
    </p:spTree>
    <p:extLst>
      <p:ext uri="{BB962C8B-B14F-4D97-AF65-F5344CB8AC3E}">
        <p14:creationId xmlns:p14="http://schemas.microsoft.com/office/powerpoint/2010/main" val="130686169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A44546E-00D2-4ECC-908B-7987A5C0426F}"/>
              </a:ext>
            </a:extLst>
          </p:cNvPr>
          <p:cNvPicPr>
            <a:picLocks noChangeAspect="1"/>
          </p:cNvPicPr>
          <p:nvPr/>
        </p:nvPicPr>
        <p:blipFill>
          <a:blip r:embed="rId2"/>
          <a:stretch>
            <a:fillRect/>
          </a:stretch>
        </p:blipFill>
        <p:spPr>
          <a:xfrm>
            <a:off x="2479028" y="1682705"/>
            <a:ext cx="7579566" cy="5175295"/>
          </a:xfrm>
          <a:prstGeom prst="rect">
            <a:avLst/>
          </a:prstGeom>
        </p:spPr>
      </p:pic>
      <p:pic>
        <p:nvPicPr>
          <p:cNvPr id="3" name="Picture 2">
            <a:extLst>
              <a:ext uri="{FF2B5EF4-FFF2-40B4-BE49-F238E27FC236}">
                <a16:creationId xmlns:a16="http://schemas.microsoft.com/office/drawing/2014/main" id="{A0383731-B665-4ED1-8F00-AD011BF978DC}"/>
              </a:ext>
            </a:extLst>
          </p:cNvPr>
          <p:cNvPicPr>
            <a:picLocks noChangeAspect="1"/>
          </p:cNvPicPr>
          <p:nvPr/>
        </p:nvPicPr>
        <p:blipFill>
          <a:blip r:embed="rId3"/>
          <a:stretch>
            <a:fillRect/>
          </a:stretch>
        </p:blipFill>
        <p:spPr>
          <a:xfrm>
            <a:off x="2393894" y="-42205"/>
            <a:ext cx="7749834" cy="1724910"/>
          </a:xfrm>
          <a:prstGeom prst="rect">
            <a:avLst/>
          </a:prstGeom>
        </p:spPr>
      </p:pic>
      <p:sp>
        <p:nvSpPr>
          <p:cNvPr id="4" name="Left Brace 3">
            <a:extLst>
              <a:ext uri="{FF2B5EF4-FFF2-40B4-BE49-F238E27FC236}">
                <a16:creationId xmlns:a16="http://schemas.microsoft.com/office/drawing/2014/main" id="{69F549E4-D450-4EED-A825-8E86BC82A9DE}"/>
              </a:ext>
            </a:extLst>
          </p:cNvPr>
          <p:cNvSpPr/>
          <p:nvPr/>
        </p:nvSpPr>
        <p:spPr>
          <a:xfrm>
            <a:off x="1324947" y="0"/>
            <a:ext cx="723325" cy="410546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extBox 4">
            <a:extLst>
              <a:ext uri="{FF2B5EF4-FFF2-40B4-BE49-F238E27FC236}">
                <a16:creationId xmlns:a16="http://schemas.microsoft.com/office/drawing/2014/main" id="{4317169E-23C5-45C3-9539-F44E0B8BE5A3}"/>
              </a:ext>
            </a:extLst>
          </p:cNvPr>
          <p:cNvSpPr txBox="1"/>
          <p:nvPr/>
        </p:nvSpPr>
        <p:spPr>
          <a:xfrm>
            <a:off x="316851" y="759375"/>
            <a:ext cx="1324947" cy="923330"/>
          </a:xfrm>
          <a:prstGeom prst="rect">
            <a:avLst/>
          </a:prstGeom>
          <a:noFill/>
        </p:spPr>
        <p:txBody>
          <a:bodyPr wrap="square" rtlCol="0">
            <a:spAutoFit/>
          </a:bodyPr>
          <a:lstStyle/>
          <a:p>
            <a:r>
              <a:rPr lang="en-US" dirty="0"/>
              <a:t>Most Common Metrics</a:t>
            </a:r>
          </a:p>
        </p:txBody>
      </p:sp>
    </p:spTree>
    <p:extLst>
      <p:ext uri="{BB962C8B-B14F-4D97-AF65-F5344CB8AC3E}">
        <p14:creationId xmlns:p14="http://schemas.microsoft.com/office/powerpoint/2010/main" val="4001019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 you need to know about Knowledge Management (Pt. 1) | carsten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89" y="1899029"/>
            <a:ext cx="1527368" cy="1145526"/>
          </a:xfrm>
          <a:prstGeom prst="rect">
            <a:avLst/>
          </a:prstGeom>
        </p:spPr>
      </p:pic>
      <p:sp>
        <p:nvSpPr>
          <p:cNvPr id="3" name="TextBox 2"/>
          <p:cNvSpPr txBox="1"/>
          <p:nvPr/>
        </p:nvSpPr>
        <p:spPr>
          <a:xfrm>
            <a:off x="-829114" y="1440402"/>
            <a:ext cx="3493826" cy="369332"/>
          </a:xfrm>
          <a:prstGeom prst="rect">
            <a:avLst/>
          </a:prstGeom>
          <a:noFill/>
        </p:spPr>
        <p:txBody>
          <a:bodyPr wrap="square" rtlCol="0">
            <a:spAutoFit/>
          </a:bodyPr>
          <a:lstStyle/>
          <a:p>
            <a:pPr algn="ctr"/>
            <a:r>
              <a:rPr lang="en-US" dirty="0"/>
              <a:t>Process</a:t>
            </a:r>
          </a:p>
        </p:txBody>
      </p:sp>
      <p:pic>
        <p:nvPicPr>
          <p:cNvPr id="4" name="Picture 3" descr="Survey of Communication Study/Chapter 11 - Organizational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7801" y="3103758"/>
            <a:ext cx="1828649" cy="1273959"/>
          </a:xfrm>
          <a:prstGeom prst="rect">
            <a:avLst/>
          </a:prstGeom>
        </p:spPr>
      </p:pic>
      <p:sp>
        <p:nvSpPr>
          <p:cNvPr id="5" name="TextBox 4"/>
          <p:cNvSpPr txBox="1"/>
          <p:nvPr/>
        </p:nvSpPr>
        <p:spPr>
          <a:xfrm>
            <a:off x="6951892" y="4590487"/>
            <a:ext cx="3493826" cy="369332"/>
          </a:xfrm>
          <a:prstGeom prst="rect">
            <a:avLst/>
          </a:prstGeom>
          <a:noFill/>
        </p:spPr>
        <p:txBody>
          <a:bodyPr wrap="square" rtlCol="0">
            <a:spAutoFit/>
          </a:bodyPr>
          <a:lstStyle/>
          <a:p>
            <a:pPr algn="ctr"/>
            <a:r>
              <a:rPr lang="en-US" dirty="0"/>
              <a:t>KPI</a:t>
            </a:r>
          </a:p>
        </p:txBody>
      </p:sp>
      <p:pic>
        <p:nvPicPr>
          <p:cNvPr id="6" name="Picture 5"/>
          <p:cNvPicPr>
            <a:picLocks noChangeAspect="1"/>
          </p:cNvPicPr>
          <p:nvPr/>
        </p:nvPicPr>
        <p:blipFill>
          <a:blip r:embed="rId4"/>
          <a:stretch>
            <a:fillRect/>
          </a:stretch>
        </p:blipFill>
        <p:spPr>
          <a:xfrm>
            <a:off x="3926048" y="2312247"/>
            <a:ext cx="2305106" cy="1428491"/>
          </a:xfrm>
          <a:prstGeom prst="rect">
            <a:avLst/>
          </a:prstGeom>
        </p:spPr>
      </p:pic>
      <p:sp>
        <p:nvSpPr>
          <p:cNvPr id="11" name="TextBox 10"/>
          <p:cNvSpPr txBox="1"/>
          <p:nvPr/>
        </p:nvSpPr>
        <p:spPr>
          <a:xfrm>
            <a:off x="350525" y="5596550"/>
            <a:ext cx="3493826" cy="369332"/>
          </a:xfrm>
          <a:prstGeom prst="rect">
            <a:avLst/>
          </a:prstGeom>
          <a:noFill/>
        </p:spPr>
        <p:txBody>
          <a:bodyPr wrap="square" rtlCol="0">
            <a:spAutoFit/>
          </a:bodyPr>
          <a:lstStyle/>
          <a:p>
            <a:pPr algn="ctr"/>
            <a:r>
              <a:rPr lang="en-US" dirty="0"/>
              <a:t>Database</a:t>
            </a:r>
          </a:p>
        </p:txBody>
      </p:sp>
      <p:sp>
        <p:nvSpPr>
          <p:cNvPr id="12" name="TextBox 11"/>
          <p:cNvSpPr txBox="1"/>
          <p:nvPr/>
        </p:nvSpPr>
        <p:spPr>
          <a:xfrm>
            <a:off x="2887864" y="186392"/>
            <a:ext cx="4471639" cy="646331"/>
          </a:xfrm>
          <a:prstGeom prst="rect">
            <a:avLst/>
          </a:prstGeom>
          <a:noFill/>
        </p:spPr>
        <p:txBody>
          <a:bodyPr wrap="square" rtlCol="0">
            <a:spAutoFit/>
          </a:bodyPr>
          <a:lstStyle/>
          <a:p>
            <a:pPr algn="ctr"/>
            <a:r>
              <a:rPr lang="en-US" sz="3600" dirty="0"/>
              <a:t>Observable</a:t>
            </a:r>
          </a:p>
        </p:txBody>
      </p:sp>
      <p:sp>
        <p:nvSpPr>
          <p:cNvPr id="19" name="Arrow: Right 18"/>
          <p:cNvSpPr/>
          <p:nvPr/>
        </p:nvSpPr>
        <p:spPr>
          <a:xfrm rot="18808257">
            <a:off x="3666882" y="3769364"/>
            <a:ext cx="558703" cy="440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p:cNvSpPr/>
          <p:nvPr/>
        </p:nvSpPr>
        <p:spPr>
          <a:xfrm rot="3735830">
            <a:off x="552264" y="3174424"/>
            <a:ext cx="564680" cy="449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5"/>
          <a:stretch>
            <a:fillRect/>
          </a:stretch>
        </p:blipFill>
        <p:spPr>
          <a:xfrm>
            <a:off x="7108221" y="509765"/>
            <a:ext cx="3768498" cy="2323755"/>
          </a:xfrm>
          <a:prstGeom prst="rect">
            <a:avLst/>
          </a:prstGeom>
          <a:ln>
            <a:solidFill>
              <a:schemeClr val="tx1"/>
            </a:solidFill>
          </a:ln>
        </p:spPr>
      </p:pic>
      <p:sp>
        <p:nvSpPr>
          <p:cNvPr id="8" name="TextBox 7"/>
          <p:cNvSpPr txBox="1"/>
          <p:nvPr/>
        </p:nvSpPr>
        <p:spPr>
          <a:xfrm>
            <a:off x="350525" y="309700"/>
            <a:ext cx="3371850" cy="369332"/>
          </a:xfrm>
          <a:prstGeom prst="rect">
            <a:avLst/>
          </a:prstGeom>
          <a:noFill/>
        </p:spPr>
        <p:txBody>
          <a:bodyPr wrap="square" rtlCol="0">
            <a:spAutoFit/>
          </a:bodyPr>
          <a:lstStyle/>
          <a:p>
            <a:r>
              <a:rPr lang="en-US" dirty="0"/>
              <a:t>Big Picture Clarification</a:t>
            </a:r>
          </a:p>
        </p:txBody>
      </p:sp>
      <p:pic>
        <p:nvPicPr>
          <p:cNvPr id="14" name="Picture 13"/>
          <p:cNvPicPr>
            <a:picLocks noChangeAspect="1"/>
          </p:cNvPicPr>
          <p:nvPr/>
        </p:nvPicPr>
        <p:blipFill>
          <a:blip r:embed="rId6"/>
          <a:stretch>
            <a:fillRect/>
          </a:stretch>
        </p:blipFill>
        <p:spPr>
          <a:xfrm>
            <a:off x="834604" y="4364528"/>
            <a:ext cx="2779313" cy="1190582"/>
          </a:xfrm>
          <a:prstGeom prst="rect">
            <a:avLst/>
          </a:prstGeom>
          <a:ln>
            <a:solidFill>
              <a:schemeClr val="tx1"/>
            </a:solidFill>
          </a:ln>
        </p:spPr>
      </p:pic>
      <p:sp>
        <p:nvSpPr>
          <p:cNvPr id="15" name="TextBox 14"/>
          <p:cNvSpPr txBox="1"/>
          <p:nvPr/>
        </p:nvSpPr>
        <p:spPr>
          <a:xfrm>
            <a:off x="3391243" y="1523407"/>
            <a:ext cx="3493826" cy="369332"/>
          </a:xfrm>
          <a:prstGeom prst="rect">
            <a:avLst/>
          </a:prstGeom>
          <a:noFill/>
        </p:spPr>
        <p:txBody>
          <a:bodyPr wrap="square" rtlCol="0">
            <a:spAutoFit/>
          </a:bodyPr>
          <a:lstStyle/>
          <a:p>
            <a:pPr algn="ctr"/>
            <a:r>
              <a:rPr lang="en-US" dirty="0"/>
              <a:t>Process Behavior</a:t>
            </a:r>
          </a:p>
        </p:txBody>
      </p:sp>
      <p:sp>
        <p:nvSpPr>
          <p:cNvPr id="16" name="Arrow: Right 15"/>
          <p:cNvSpPr/>
          <p:nvPr/>
        </p:nvSpPr>
        <p:spPr>
          <a:xfrm rot="19187216">
            <a:off x="6349680" y="2009888"/>
            <a:ext cx="514539" cy="4599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1072AF1-62AA-4499-8E64-BDB95D048802}"/>
              </a:ext>
            </a:extLst>
          </p:cNvPr>
          <p:cNvSpPr txBox="1"/>
          <p:nvPr/>
        </p:nvSpPr>
        <p:spPr>
          <a:xfrm>
            <a:off x="9875520" y="3326130"/>
            <a:ext cx="1680210" cy="923330"/>
          </a:xfrm>
          <a:prstGeom prst="rect">
            <a:avLst/>
          </a:prstGeom>
          <a:noFill/>
        </p:spPr>
        <p:txBody>
          <a:bodyPr wrap="square" rtlCol="0">
            <a:spAutoFit/>
          </a:bodyPr>
          <a:lstStyle/>
          <a:p>
            <a:r>
              <a:rPr lang="en-US" dirty="0"/>
              <a:t>Efficiency and/or Effectiveness</a:t>
            </a:r>
          </a:p>
        </p:txBody>
      </p:sp>
      <p:sp>
        <p:nvSpPr>
          <p:cNvPr id="10" name="TextBox 9">
            <a:extLst>
              <a:ext uri="{FF2B5EF4-FFF2-40B4-BE49-F238E27FC236}">
                <a16:creationId xmlns:a16="http://schemas.microsoft.com/office/drawing/2014/main" id="{F59FC649-27D0-45CE-869A-7336912FDC29}"/>
              </a:ext>
            </a:extLst>
          </p:cNvPr>
          <p:cNvSpPr txBox="1"/>
          <p:nvPr/>
        </p:nvSpPr>
        <p:spPr>
          <a:xfrm>
            <a:off x="4777740" y="5663783"/>
            <a:ext cx="3130061" cy="646331"/>
          </a:xfrm>
          <a:prstGeom prst="rect">
            <a:avLst/>
          </a:prstGeom>
          <a:noFill/>
        </p:spPr>
        <p:txBody>
          <a:bodyPr wrap="square" rtlCol="0">
            <a:spAutoFit/>
          </a:bodyPr>
          <a:lstStyle/>
          <a:p>
            <a:r>
              <a:rPr lang="en-US" dirty="0"/>
              <a:t>Metrics give us insights toward control of the process</a:t>
            </a:r>
          </a:p>
        </p:txBody>
      </p:sp>
    </p:spTree>
    <p:extLst>
      <p:ext uri="{BB962C8B-B14F-4D97-AF65-F5344CB8AC3E}">
        <p14:creationId xmlns:p14="http://schemas.microsoft.com/office/powerpoint/2010/main" val="3251595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 you need to know about Knowledge Management (Pt. 1) | carste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5" y="1895945"/>
            <a:ext cx="2236073" cy="1677055"/>
          </a:xfrm>
          <a:prstGeom prst="rect">
            <a:avLst/>
          </a:prstGeom>
        </p:spPr>
      </p:pic>
      <p:sp>
        <p:nvSpPr>
          <p:cNvPr id="3" name="TextBox 2"/>
          <p:cNvSpPr txBox="1"/>
          <p:nvPr/>
        </p:nvSpPr>
        <p:spPr>
          <a:xfrm>
            <a:off x="-369889" y="1810675"/>
            <a:ext cx="3493826" cy="369332"/>
          </a:xfrm>
          <a:prstGeom prst="rect">
            <a:avLst/>
          </a:prstGeom>
          <a:noFill/>
        </p:spPr>
        <p:txBody>
          <a:bodyPr wrap="square" rtlCol="0">
            <a:spAutoFit/>
          </a:bodyPr>
          <a:lstStyle/>
          <a:p>
            <a:pPr algn="ctr"/>
            <a:r>
              <a:rPr lang="en-US" dirty="0"/>
              <a:t>Process</a:t>
            </a:r>
          </a:p>
        </p:txBody>
      </p:sp>
      <p:sp>
        <p:nvSpPr>
          <p:cNvPr id="5" name="TextBox 4"/>
          <p:cNvSpPr txBox="1"/>
          <p:nvPr/>
        </p:nvSpPr>
        <p:spPr>
          <a:xfrm>
            <a:off x="8418692" y="1232510"/>
            <a:ext cx="3493826" cy="369332"/>
          </a:xfrm>
          <a:prstGeom prst="rect">
            <a:avLst/>
          </a:prstGeom>
          <a:noFill/>
        </p:spPr>
        <p:txBody>
          <a:bodyPr wrap="square" rtlCol="0">
            <a:spAutoFit/>
          </a:bodyPr>
          <a:lstStyle/>
          <a:p>
            <a:pPr algn="ctr"/>
            <a:r>
              <a:rPr lang="en-US" dirty="0"/>
              <a:t>KPI</a:t>
            </a:r>
          </a:p>
        </p:txBody>
      </p:sp>
      <p:pic>
        <p:nvPicPr>
          <p:cNvPr id="6" name="Picture 5"/>
          <p:cNvPicPr>
            <a:picLocks noChangeAspect="1"/>
          </p:cNvPicPr>
          <p:nvPr/>
        </p:nvPicPr>
        <p:blipFill>
          <a:blip r:embed="rId4"/>
          <a:stretch>
            <a:fillRect/>
          </a:stretch>
        </p:blipFill>
        <p:spPr>
          <a:xfrm>
            <a:off x="4209284" y="1737860"/>
            <a:ext cx="2884992" cy="1787851"/>
          </a:xfrm>
          <a:prstGeom prst="rect">
            <a:avLst/>
          </a:prstGeom>
        </p:spPr>
      </p:pic>
      <p:sp>
        <p:nvSpPr>
          <p:cNvPr id="11" name="TextBox 10"/>
          <p:cNvSpPr txBox="1"/>
          <p:nvPr/>
        </p:nvSpPr>
        <p:spPr>
          <a:xfrm>
            <a:off x="4209284" y="1374532"/>
            <a:ext cx="3493826" cy="369332"/>
          </a:xfrm>
          <a:prstGeom prst="rect">
            <a:avLst/>
          </a:prstGeom>
          <a:noFill/>
        </p:spPr>
        <p:txBody>
          <a:bodyPr wrap="square" rtlCol="0">
            <a:spAutoFit/>
          </a:bodyPr>
          <a:lstStyle/>
          <a:p>
            <a:pPr algn="ctr"/>
            <a:r>
              <a:rPr lang="en-US" dirty="0"/>
              <a:t>Data</a:t>
            </a:r>
          </a:p>
        </p:txBody>
      </p:sp>
      <p:sp>
        <p:nvSpPr>
          <p:cNvPr id="12" name="TextBox 11"/>
          <p:cNvSpPr txBox="1"/>
          <p:nvPr/>
        </p:nvSpPr>
        <p:spPr>
          <a:xfrm>
            <a:off x="3741282" y="546537"/>
            <a:ext cx="4471639" cy="646331"/>
          </a:xfrm>
          <a:prstGeom prst="rect">
            <a:avLst/>
          </a:prstGeom>
          <a:noFill/>
        </p:spPr>
        <p:txBody>
          <a:bodyPr wrap="square" rtlCol="0">
            <a:spAutoFit/>
          </a:bodyPr>
          <a:lstStyle/>
          <a:p>
            <a:pPr algn="ctr"/>
            <a:r>
              <a:rPr lang="en-US" sz="3600" dirty="0"/>
              <a:t>Observable</a:t>
            </a:r>
          </a:p>
        </p:txBody>
      </p:sp>
      <p:sp>
        <p:nvSpPr>
          <p:cNvPr id="19" name="Arrow: Right 18"/>
          <p:cNvSpPr/>
          <p:nvPr/>
        </p:nvSpPr>
        <p:spPr>
          <a:xfrm>
            <a:off x="7539738" y="2068775"/>
            <a:ext cx="985675" cy="93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p:cNvSpPr/>
          <p:nvPr/>
        </p:nvSpPr>
        <p:spPr>
          <a:xfrm>
            <a:off x="3025676" y="2111513"/>
            <a:ext cx="985675" cy="93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3" name="Object 12"/>
          <p:cNvGraphicFramePr>
            <a:graphicFrameLocks noChangeAspect="1"/>
          </p:cNvGraphicFramePr>
          <p:nvPr/>
        </p:nvGraphicFramePr>
        <p:xfrm>
          <a:off x="3927966" y="4511092"/>
          <a:ext cx="3950705" cy="631015"/>
        </p:xfrm>
        <a:graphic>
          <a:graphicData uri="http://schemas.openxmlformats.org/presentationml/2006/ole">
            <mc:AlternateContent xmlns:mc="http://schemas.openxmlformats.org/markup-compatibility/2006">
              <mc:Choice xmlns:v="urn:schemas-microsoft-com:vml" Requires="v">
                <p:oleObj spid="_x0000_s1194" name="Equation" r:id="rId5" imgW="1828800" imgH="291960" progId="Equation.DSMT4">
                  <p:embed/>
                </p:oleObj>
              </mc:Choice>
              <mc:Fallback>
                <p:oleObj name="Equation" r:id="rId5" imgW="1828800" imgH="291960" progId="Equation.DSMT4">
                  <p:embed/>
                  <p:pic>
                    <p:nvPicPr>
                      <p:cNvPr id="13" name="Object 12"/>
                      <p:cNvPicPr/>
                      <p:nvPr/>
                    </p:nvPicPr>
                    <p:blipFill>
                      <a:blip r:embed="rId6"/>
                      <a:stretch>
                        <a:fillRect/>
                      </a:stretch>
                    </p:blipFill>
                    <p:spPr>
                      <a:xfrm>
                        <a:off x="3927966" y="4511092"/>
                        <a:ext cx="3950705" cy="631015"/>
                      </a:xfrm>
                      <a:prstGeom prst="rect">
                        <a:avLst/>
                      </a:prstGeom>
                    </p:spPr>
                  </p:pic>
                </p:oleObj>
              </mc:Fallback>
            </mc:AlternateContent>
          </a:graphicData>
        </a:graphic>
      </p:graphicFrame>
      <p:sp>
        <p:nvSpPr>
          <p:cNvPr id="14" name="TextBox 13"/>
          <p:cNvSpPr txBox="1"/>
          <p:nvPr/>
        </p:nvSpPr>
        <p:spPr>
          <a:xfrm>
            <a:off x="3737586" y="5228506"/>
            <a:ext cx="4331464" cy="646331"/>
          </a:xfrm>
          <a:prstGeom prst="rect">
            <a:avLst/>
          </a:prstGeom>
          <a:noFill/>
        </p:spPr>
        <p:txBody>
          <a:bodyPr wrap="square" rtlCol="0">
            <a:spAutoFit/>
          </a:bodyPr>
          <a:lstStyle/>
          <a:p>
            <a:pPr algn="ctr"/>
            <a:r>
              <a:rPr lang="en-US" dirty="0"/>
              <a:t>The Underlying, Unobservable True Statistical Model that Generates the Data </a:t>
            </a:r>
          </a:p>
        </p:txBody>
      </p:sp>
      <p:sp>
        <p:nvSpPr>
          <p:cNvPr id="15" name="TextBox 14"/>
          <p:cNvSpPr txBox="1"/>
          <p:nvPr/>
        </p:nvSpPr>
        <p:spPr>
          <a:xfrm>
            <a:off x="3511289" y="6211669"/>
            <a:ext cx="4471639" cy="646331"/>
          </a:xfrm>
          <a:prstGeom prst="rect">
            <a:avLst/>
          </a:prstGeom>
          <a:noFill/>
        </p:spPr>
        <p:txBody>
          <a:bodyPr wrap="square" rtlCol="0">
            <a:spAutoFit/>
          </a:bodyPr>
          <a:lstStyle/>
          <a:p>
            <a:pPr algn="ctr"/>
            <a:r>
              <a:rPr lang="en-US" sz="3600" dirty="0"/>
              <a:t>Unobservable</a:t>
            </a:r>
          </a:p>
        </p:txBody>
      </p:sp>
      <p:cxnSp>
        <p:nvCxnSpPr>
          <p:cNvPr id="16" name="Straight Connector 15"/>
          <p:cNvCxnSpPr/>
          <p:nvPr/>
        </p:nvCxnSpPr>
        <p:spPr>
          <a:xfrm flipV="1">
            <a:off x="350525" y="4022167"/>
            <a:ext cx="12100054" cy="1143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Arrow: Right 16"/>
          <p:cNvSpPr/>
          <p:nvPr/>
        </p:nvSpPr>
        <p:spPr>
          <a:xfrm rot="16200000">
            <a:off x="5327397" y="3534854"/>
            <a:ext cx="1151841" cy="93670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7"/>
          <a:stretch>
            <a:fillRect/>
          </a:stretch>
        </p:blipFill>
        <p:spPr>
          <a:xfrm>
            <a:off x="8721105" y="1649894"/>
            <a:ext cx="2889001" cy="1781434"/>
          </a:xfrm>
          <a:prstGeom prst="rect">
            <a:avLst/>
          </a:prstGeom>
          <a:ln>
            <a:solidFill>
              <a:schemeClr val="tx1"/>
            </a:solidFill>
          </a:ln>
        </p:spPr>
      </p:pic>
      <p:sp>
        <p:nvSpPr>
          <p:cNvPr id="4" name="TextBox 3">
            <a:extLst>
              <a:ext uri="{FF2B5EF4-FFF2-40B4-BE49-F238E27FC236}">
                <a16:creationId xmlns:a16="http://schemas.microsoft.com/office/drawing/2014/main" id="{9C36512F-96E4-4025-BAEE-3E5E1CDF39EA}"/>
              </a:ext>
            </a:extLst>
          </p:cNvPr>
          <p:cNvSpPr txBox="1"/>
          <p:nvPr/>
        </p:nvSpPr>
        <p:spPr>
          <a:xfrm>
            <a:off x="8978131" y="4074344"/>
            <a:ext cx="3213869" cy="2585323"/>
          </a:xfrm>
          <a:prstGeom prst="rect">
            <a:avLst/>
          </a:prstGeom>
          <a:noFill/>
        </p:spPr>
        <p:txBody>
          <a:bodyPr wrap="square" rtlCol="0">
            <a:spAutoFit/>
          </a:bodyPr>
          <a:lstStyle/>
          <a:p>
            <a:r>
              <a:rPr lang="en-US" dirty="0"/>
              <a:t>Model Selection Strategy</a:t>
            </a:r>
          </a:p>
          <a:p>
            <a:pPr marL="285750" indent="-285750">
              <a:buFont typeface="Arial" panose="020B0604020202020204" pitchFamily="34" charset="0"/>
              <a:buChar char="•"/>
            </a:pPr>
            <a:r>
              <a:rPr lang="en-US" dirty="0"/>
              <a:t>Predefined Structure or let data define structure</a:t>
            </a:r>
          </a:p>
          <a:p>
            <a:pPr marL="285750" indent="-285750">
              <a:buFont typeface="Arial" panose="020B0604020202020204" pitchFamily="34" charset="0"/>
              <a:buChar char="•"/>
            </a:pPr>
            <a:r>
              <a:rPr lang="en-US" dirty="0"/>
              <a:t>The data itself—how the point cloud looks</a:t>
            </a:r>
          </a:p>
          <a:p>
            <a:pPr marL="285750" indent="-285750">
              <a:buFont typeface="Arial" panose="020B0604020202020204" pitchFamily="34" charset="0"/>
              <a:buChar char="•"/>
            </a:pPr>
            <a:r>
              <a:rPr lang="en-US" dirty="0"/>
              <a:t>The performance of the model (ROC, cross validation, hold outs, etc)</a:t>
            </a:r>
          </a:p>
          <a:p>
            <a:pPr marL="285750" indent="-285750">
              <a:buFont typeface="Arial" panose="020B0604020202020204" pitchFamily="34" charset="0"/>
              <a:buChar char="•"/>
            </a:pPr>
            <a:r>
              <a:rPr lang="en-US" dirty="0"/>
              <a:t>VIPs make sense</a:t>
            </a:r>
          </a:p>
        </p:txBody>
      </p:sp>
      <p:sp>
        <p:nvSpPr>
          <p:cNvPr id="7" name="TextBox 6">
            <a:extLst>
              <a:ext uri="{FF2B5EF4-FFF2-40B4-BE49-F238E27FC236}">
                <a16:creationId xmlns:a16="http://schemas.microsoft.com/office/drawing/2014/main" id="{54E45780-87E3-4EDB-A7EC-B3BE5D911B0A}"/>
              </a:ext>
            </a:extLst>
          </p:cNvPr>
          <p:cNvSpPr txBox="1"/>
          <p:nvPr/>
        </p:nvSpPr>
        <p:spPr>
          <a:xfrm>
            <a:off x="2317820" y="1015523"/>
            <a:ext cx="3387061" cy="646331"/>
          </a:xfrm>
          <a:prstGeom prst="rect">
            <a:avLst/>
          </a:prstGeom>
          <a:noFill/>
        </p:spPr>
        <p:txBody>
          <a:bodyPr wrap="square" rtlCol="0">
            <a:spAutoFit/>
          </a:bodyPr>
          <a:lstStyle/>
          <a:p>
            <a:r>
              <a:rPr lang="en-US" dirty="0"/>
              <a:t>Clustering Helps Identify Relationships of Variables</a:t>
            </a:r>
          </a:p>
        </p:txBody>
      </p:sp>
      <p:cxnSp>
        <p:nvCxnSpPr>
          <p:cNvPr id="9" name="Straight Arrow Connector 8">
            <a:extLst>
              <a:ext uri="{FF2B5EF4-FFF2-40B4-BE49-F238E27FC236}">
                <a16:creationId xmlns:a16="http://schemas.microsoft.com/office/drawing/2014/main" id="{A9E56C81-B2AE-470C-8EC8-7FD91C86D58D}"/>
              </a:ext>
            </a:extLst>
          </p:cNvPr>
          <p:cNvCxnSpPr/>
          <p:nvPr/>
        </p:nvCxnSpPr>
        <p:spPr>
          <a:xfrm flipV="1">
            <a:off x="2133600" y="1737860"/>
            <a:ext cx="678873" cy="373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40E8170-EEE7-4404-9345-F09BF6884733}"/>
              </a:ext>
            </a:extLst>
          </p:cNvPr>
          <p:cNvCxnSpPr/>
          <p:nvPr/>
        </p:nvCxnSpPr>
        <p:spPr>
          <a:xfrm>
            <a:off x="2924116" y="1699611"/>
            <a:ext cx="1105589" cy="369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4307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hat you need to know about Knowledge Management (Pt. 1) | carsten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46" y="843824"/>
            <a:ext cx="2236073" cy="1677055"/>
          </a:xfrm>
          <a:prstGeom prst="rect">
            <a:avLst/>
          </a:prstGeom>
        </p:spPr>
      </p:pic>
      <p:sp>
        <p:nvSpPr>
          <p:cNvPr id="3" name="TextBox 2"/>
          <p:cNvSpPr txBox="1"/>
          <p:nvPr/>
        </p:nvSpPr>
        <p:spPr>
          <a:xfrm>
            <a:off x="-678499" y="339449"/>
            <a:ext cx="3493826" cy="369332"/>
          </a:xfrm>
          <a:prstGeom prst="rect">
            <a:avLst/>
          </a:prstGeom>
          <a:noFill/>
        </p:spPr>
        <p:txBody>
          <a:bodyPr wrap="square" rtlCol="0">
            <a:spAutoFit/>
          </a:bodyPr>
          <a:lstStyle/>
          <a:p>
            <a:pPr algn="ctr"/>
            <a:r>
              <a:rPr lang="en-US" dirty="0"/>
              <a:t>Process</a:t>
            </a:r>
          </a:p>
        </p:txBody>
      </p:sp>
      <p:sp>
        <p:nvSpPr>
          <p:cNvPr id="5" name="TextBox 4"/>
          <p:cNvSpPr txBox="1"/>
          <p:nvPr/>
        </p:nvSpPr>
        <p:spPr>
          <a:xfrm>
            <a:off x="8439595" y="182743"/>
            <a:ext cx="3493826" cy="369332"/>
          </a:xfrm>
          <a:prstGeom prst="rect">
            <a:avLst/>
          </a:prstGeom>
          <a:noFill/>
        </p:spPr>
        <p:txBody>
          <a:bodyPr wrap="square" rtlCol="0">
            <a:spAutoFit/>
          </a:bodyPr>
          <a:lstStyle/>
          <a:p>
            <a:pPr algn="ctr"/>
            <a:r>
              <a:rPr lang="en-US" dirty="0"/>
              <a:t>KPI</a:t>
            </a:r>
          </a:p>
        </p:txBody>
      </p:sp>
      <p:pic>
        <p:nvPicPr>
          <p:cNvPr id="6" name="Picture 5"/>
          <p:cNvPicPr>
            <a:picLocks noChangeAspect="1"/>
          </p:cNvPicPr>
          <p:nvPr/>
        </p:nvPicPr>
        <p:blipFill>
          <a:blip r:embed="rId4"/>
          <a:stretch>
            <a:fillRect/>
          </a:stretch>
        </p:blipFill>
        <p:spPr>
          <a:xfrm>
            <a:off x="3950705" y="685739"/>
            <a:ext cx="2884992" cy="1787851"/>
          </a:xfrm>
          <a:prstGeom prst="rect">
            <a:avLst/>
          </a:prstGeom>
        </p:spPr>
      </p:pic>
      <p:cxnSp>
        <p:nvCxnSpPr>
          <p:cNvPr id="9" name="Straight Connector 8"/>
          <p:cNvCxnSpPr/>
          <p:nvPr/>
        </p:nvCxnSpPr>
        <p:spPr>
          <a:xfrm flipV="1">
            <a:off x="91946" y="3429000"/>
            <a:ext cx="12100054" cy="1143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950705" y="322411"/>
            <a:ext cx="3493826" cy="369332"/>
          </a:xfrm>
          <a:prstGeom prst="rect">
            <a:avLst/>
          </a:prstGeom>
          <a:noFill/>
        </p:spPr>
        <p:txBody>
          <a:bodyPr wrap="square" rtlCol="0">
            <a:spAutoFit/>
          </a:bodyPr>
          <a:lstStyle/>
          <a:p>
            <a:pPr algn="ctr"/>
            <a:r>
              <a:rPr lang="en-US" dirty="0"/>
              <a:t>Data</a:t>
            </a:r>
          </a:p>
        </p:txBody>
      </p:sp>
      <p:sp>
        <p:nvSpPr>
          <p:cNvPr id="12" name="TextBox 11"/>
          <p:cNvSpPr txBox="1"/>
          <p:nvPr/>
        </p:nvSpPr>
        <p:spPr>
          <a:xfrm>
            <a:off x="1024114" y="22187"/>
            <a:ext cx="4471639" cy="646331"/>
          </a:xfrm>
          <a:prstGeom prst="rect">
            <a:avLst/>
          </a:prstGeom>
          <a:noFill/>
        </p:spPr>
        <p:txBody>
          <a:bodyPr wrap="square" rtlCol="0">
            <a:spAutoFit/>
          </a:bodyPr>
          <a:lstStyle/>
          <a:p>
            <a:pPr algn="ctr"/>
            <a:r>
              <a:rPr lang="en-US" sz="3600" dirty="0"/>
              <a:t>Observable</a:t>
            </a:r>
          </a:p>
        </p:txBody>
      </p:sp>
      <p:sp>
        <p:nvSpPr>
          <p:cNvPr id="14" name="Arrow: Down 13"/>
          <p:cNvSpPr/>
          <p:nvPr/>
        </p:nvSpPr>
        <p:spPr>
          <a:xfrm rot="16200000">
            <a:off x="8727421" y="1580242"/>
            <a:ext cx="343264" cy="225011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Arrow: Right 18"/>
          <p:cNvSpPr/>
          <p:nvPr/>
        </p:nvSpPr>
        <p:spPr>
          <a:xfrm>
            <a:off x="7281159" y="1016654"/>
            <a:ext cx="985675" cy="93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Right 19"/>
          <p:cNvSpPr/>
          <p:nvPr/>
        </p:nvSpPr>
        <p:spPr>
          <a:xfrm>
            <a:off x="2767097" y="1059392"/>
            <a:ext cx="985675" cy="9367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Arrow: Right 22"/>
          <p:cNvSpPr/>
          <p:nvPr/>
        </p:nvSpPr>
        <p:spPr>
          <a:xfrm rot="19320274">
            <a:off x="2913543" y="2678967"/>
            <a:ext cx="1881175" cy="93670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p:cNvSpPr txBox="1"/>
          <p:nvPr/>
        </p:nvSpPr>
        <p:spPr>
          <a:xfrm>
            <a:off x="3950705" y="4194810"/>
            <a:ext cx="4040154" cy="582930"/>
          </a:xfrm>
          <a:prstGeom prst="rect">
            <a:avLst/>
          </a:prstGeom>
          <a:noFill/>
        </p:spPr>
        <p:txBody>
          <a:bodyPr wrap="square" rtlCol="0">
            <a:spAutoFit/>
          </a:bodyPr>
          <a:lstStyle/>
          <a:p>
            <a:endParaRPr lang="en-US" dirty="0"/>
          </a:p>
        </p:txBody>
      </p:sp>
      <p:graphicFrame>
        <p:nvGraphicFramePr>
          <p:cNvPr id="29" name="Object 28"/>
          <p:cNvGraphicFramePr>
            <a:graphicFrameLocks noChangeAspect="1"/>
          </p:cNvGraphicFramePr>
          <p:nvPr/>
        </p:nvGraphicFramePr>
        <p:xfrm>
          <a:off x="91946" y="4309935"/>
          <a:ext cx="3950705" cy="631015"/>
        </p:xfrm>
        <a:graphic>
          <a:graphicData uri="http://schemas.openxmlformats.org/presentationml/2006/ole">
            <mc:AlternateContent xmlns:mc="http://schemas.openxmlformats.org/markup-compatibility/2006">
              <mc:Choice xmlns:v="urn:schemas-microsoft-com:vml" Requires="v">
                <p:oleObj spid="_x0000_s2217" name="Equation" r:id="rId5" imgW="1828800" imgH="291960" progId="Equation.DSMT4">
                  <p:embed/>
                </p:oleObj>
              </mc:Choice>
              <mc:Fallback>
                <p:oleObj name="Equation" r:id="rId5" imgW="1828800" imgH="291960" progId="Equation.DSMT4">
                  <p:embed/>
                  <p:pic>
                    <p:nvPicPr>
                      <p:cNvPr id="29" name="Object 28"/>
                      <p:cNvPicPr/>
                      <p:nvPr/>
                    </p:nvPicPr>
                    <p:blipFill>
                      <a:blip r:embed="rId6"/>
                      <a:stretch>
                        <a:fillRect/>
                      </a:stretch>
                    </p:blipFill>
                    <p:spPr>
                      <a:xfrm>
                        <a:off x="91946" y="4309935"/>
                        <a:ext cx="3950705" cy="631015"/>
                      </a:xfrm>
                      <a:prstGeom prst="rect">
                        <a:avLst/>
                      </a:prstGeom>
                    </p:spPr>
                  </p:pic>
                </p:oleObj>
              </mc:Fallback>
            </mc:AlternateContent>
          </a:graphicData>
        </a:graphic>
      </p:graphicFrame>
      <p:sp>
        <p:nvSpPr>
          <p:cNvPr id="30" name="TextBox 29"/>
          <p:cNvSpPr txBox="1"/>
          <p:nvPr/>
        </p:nvSpPr>
        <p:spPr>
          <a:xfrm>
            <a:off x="-98434" y="5027349"/>
            <a:ext cx="4331464" cy="646331"/>
          </a:xfrm>
          <a:prstGeom prst="rect">
            <a:avLst/>
          </a:prstGeom>
          <a:noFill/>
        </p:spPr>
        <p:txBody>
          <a:bodyPr wrap="square" rtlCol="0">
            <a:spAutoFit/>
          </a:bodyPr>
          <a:lstStyle/>
          <a:p>
            <a:pPr algn="ctr"/>
            <a:r>
              <a:rPr lang="en-US" dirty="0"/>
              <a:t>The Underlying, Unobservable True Statistical Model that Generates the Data </a:t>
            </a:r>
          </a:p>
        </p:txBody>
      </p:sp>
      <p:pic>
        <p:nvPicPr>
          <p:cNvPr id="33" name="Picture 32"/>
          <p:cNvPicPr>
            <a:picLocks noChangeAspect="1"/>
          </p:cNvPicPr>
          <p:nvPr/>
        </p:nvPicPr>
        <p:blipFill>
          <a:blip r:embed="rId7"/>
          <a:stretch>
            <a:fillRect/>
          </a:stretch>
        </p:blipFill>
        <p:spPr>
          <a:xfrm>
            <a:off x="5157496" y="4021616"/>
            <a:ext cx="2945517" cy="2249213"/>
          </a:xfrm>
          <a:prstGeom prst="rect">
            <a:avLst/>
          </a:prstGeom>
        </p:spPr>
      </p:pic>
      <p:sp>
        <p:nvSpPr>
          <p:cNvPr id="34" name="TextBox 33"/>
          <p:cNvSpPr txBox="1"/>
          <p:nvPr/>
        </p:nvSpPr>
        <p:spPr>
          <a:xfrm>
            <a:off x="-324731" y="6010512"/>
            <a:ext cx="4471639" cy="461665"/>
          </a:xfrm>
          <a:prstGeom prst="rect">
            <a:avLst/>
          </a:prstGeom>
          <a:noFill/>
        </p:spPr>
        <p:txBody>
          <a:bodyPr wrap="square" rtlCol="0">
            <a:spAutoFit/>
          </a:bodyPr>
          <a:lstStyle/>
          <a:p>
            <a:pPr algn="ctr"/>
            <a:r>
              <a:rPr lang="en-US" sz="2400" dirty="0"/>
              <a:t>Unobservable</a:t>
            </a:r>
          </a:p>
        </p:txBody>
      </p:sp>
      <p:pic>
        <p:nvPicPr>
          <p:cNvPr id="36" name="Picture 35"/>
          <p:cNvPicPr>
            <a:picLocks noChangeAspect="1"/>
          </p:cNvPicPr>
          <p:nvPr/>
        </p:nvPicPr>
        <p:blipFill>
          <a:blip r:embed="rId8"/>
          <a:stretch>
            <a:fillRect/>
          </a:stretch>
        </p:blipFill>
        <p:spPr>
          <a:xfrm>
            <a:off x="8915325" y="3971453"/>
            <a:ext cx="2688801" cy="2083000"/>
          </a:xfrm>
          <a:prstGeom prst="rect">
            <a:avLst/>
          </a:prstGeom>
        </p:spPr>
      </p:pic>
      <p:sp>
        <p:nvSpPr>
          <p:cNvPr id="37" name="Arrow: Right 36"/>
          <p:cNvSpPr/>
          <p:nvPr/>
        </p:nvSpPr>
        <p:spPr>
          <a:xfrm rot="4366771">
            <a:off x="5472259" y="2620069"/>
            <a:ext cx="997046" cy="93670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p:cNvSpPr txBox="1"/>
          <p:nvPr/>
        </p:nvSpPr>
        <p:spPr>
          <a:xfrm>
            <a:off x="2956241" y="6100905"/>
            <a:ext cx="6221218" cy="461665"/>
          </a:xfrm>
          <a:prstGeom prst="rect">
            <a:avLst/>
          </a:prstGeom>
          <a:noFill/>
        </p:spPr>
        <p:txBody>
          <a:bodyPr wrap="square" rtlCol="0">
            <a:spAutoFit/>
          </a:bodyPr>
          <a:lstStyle/>
          <a:p>
            <a:pPr algn="ctr"/>
            <a:r>
              <a:rPr lang="en-US" sz="2400" dirty="0"/>
              <a:t>Model Approximates</a:t>
            </a:r>
          </a:p>
        </p:txBody>
      </p:sp>
      <p:sp>
        <p:nvSpPr>
          <p:cNvPr id="39" name="TextBox 38"/>
          <p:cNvSpPr txBox="1"/>
          <p:nvPr/>
        </p:nvSpPr>
        <p:spPr>
          <a:xfrm>
            <a:off x="6976204" y="6179835"/>
            <a:ext cx="6221218" cy="461665"/>
          </a:xfrm>
          <a:prstGeom prst="rect">
            <a:avLst/>
          </a:prstGeom>
          <a:noFill/>
        </p:spPr>
        <p:txBody>
          <a:bodyPr wrap="square" rtlCol="0">
            <a:spAutoFit/>
          </a:bodyPr>
          <a:lstStyle/>
          <a:p>
            <a:pPr algn="ctr"/>
            <a:r>
              <a:rPr lang="en-US" sz="2400" dirty="0"/>
              <a:t>Predict/Explain/Test</a:t>
            </a:r>
          </a:p>
        </p:txBody>
      </p:sp>
      <p:sp>
        <p:nvSpPr>
          <p:cNvPr id="40" name="TextBox 39"/>
          <p:cNvSpPr txBox="1"/>
          <p:nvPr/>
        </p:nvSpPr>
        <p:spPr>
          <a:xfrm>
            <a:off x="7990859" y="4410151"/>
            <a:ext cx="1068111" cy="1200329"/>
          </a:xfrm>
          <a:prstGeom prst="rect">
            <a:avLst/>
          </a:prstGeom>
          <a:noFill/>
        </p:spPr>
        <p:txBody>
          <a:bodyPr wrap="square" rtlCol="0">
            <a:spAutoFit/>
          </a:bodyPr>
          <a:lstStyle/>
          <a:p>
            <a:r>
              <a:rPr lang="en-US" sz="7200" dirty="0"/>
              <a:t>+</a:t>
            </a:r>
          </a:p>
        </p:txBody>
      </p:sp>
      <p:pic>
        <p:nvPicPr>
          <p:cNvPr id="24" name="Picture 23"/>
          <p:cNvPicPr>
            <a:picLocks noChangeAspect="1"/>
          </p:cNvPicPr>
          <p:nvPr/>
        </p:nvPicPr>
        <p:blipFill>
          <a:blip r:embed="rId9"/>
          <a:stretch>
            <a:fillRect/>
          </a:stretch>
        </p:blipFill>
        <p:spPr>
          <a:xfrm>
            <a:off x="8821641" y="741658"/>
            <a:ext cx="2530343" cy="1560276"/>
          </a:xfrm>
          <a:prstGeom prst="rect">
            <a:avLst/>
          </a:prstGeom>
          <a:ln>
            <a:solidFill>
              <a:schemeClr val="tx1"/>
            </a:solidFill>
          </a:ln>
        </p:spPr>
      </p:pic>
      <p:sp>
        <p:nvSpPr>
          <p:cNvPr id="4" name="TextBox 3">
            <a:extLst>
              <a:ext uri="{FF2B5EF4-FFF2-40B4-BE49-F238E27FC236}">
                <a16:creationId xmlns:a16="http://schemas.microsoft.com/office/drawing/2014/main" id="{3C5F89AC-5214-4DDA-A72F-82A7420DCB6B}"/>
              </a:ext>
            </a:extLst>
          </p:cNvPr>
          <p:cNvSpPr txBox="1"/>
          <p:nvPr/>
        </p:nvSpPr>
        <p:spPr>
          <a:xfrm>
            <a:off x="9490724" y="3521275"/>
            <a:ext cx="2247873" cy="369332"/>
          </a:xfrm>
          <a:prstGeom prst="rect">
            <a:avLst/>
          </a:prstGeom>
          <a:noFill/>
        </p:spPr>
        <p:txBody>
          <a:bodyPr wrap="square" rtlCol="0">
            <a:spAutoFit/>
          </a:bodyPr>
          <a:lstStyle/>
          <a:p>
            <a:r>
              <a:rPr lang="en-US" dirty="0"/>
              <a:t>Feature Weights</a:t>
            </a:r>
          </a:p>
        </p:txBody>
      </p:sp>
      <p:sp>
        <p:nvSpPr>
          <p:cNvPr id="7" name="TextBox 6">
            <a:extLst>
              <a:ext uri="{FF2B5EF4-FFF2-40B4-BE49-F238E27FC236}">
                <a16:creationId xmlns:a16="http://schemas.microsoft.com/office/drawing/2014/main" id="{C01C3C6C-3A2B-45F3-8AFB-453388C06E17}"/>
              </a:ext>
            </a:extLst>
          </p:cNvPr>
          <p:cNvSpPr txBox="1"/>
          <p:nvPr/>
        </p:nvSpPr>
        <p:spPr>
          <a:xfrm>
            <a:off x="7284148" y="3440430"/>
            <a:ext cx="1961040" cy="923330"/>
          </a:xfrm>
          <a:prstGeom prst="rect">
            <a:avLst/>
          </a:prstGeom>
          <a:noFill/>
        </p:spPr>
        <p:txBody>
          <a:bodyPr wrap="square" rtlCol="0">
            <a:spAutoFit/>
          </a:bodyPr>
          <a:lstStyle/>
          <a:p>
            <a:pPr algn="ctr"/>
            <a:r>
              <a:rPr lang="en-US" dirty="0"/>
              <a:t>Model Based Upon Optimization Algorithm</a:t>
            </a:r>
          </a:p>
        </p:txBody>
      </p:sp>
      <p:sp>
        <p:nvSpPr>
          <p:cNvPr id="8" name="TextBox 7">
            <a:extLst>
              <a:ext uri="{FF2B5EF4-FFF2-40B4-BE49-F238E27FC236}">
                <a16:creationId xmlns:a16="http://schemas.microsoft.com/office/drawing/2014/main" id="{A5161BB3-E767-4891-B259-0C7B3EFD1BF9}"/>
              </a:ext>
            </a:extLst>
          </p:cNvPr>
          <p:cNvSpPr txBox="1"/>
          <p:nvPr/>
        </p:nvSpPr>
        <p:spPr>
          <a:xfrm>
            <a:off x="10018219" y="2332434"/>
            <a:ext cx="2056466" cy="923330"/>
          </a:xfrm>
          <a:prstGeom prst="rect">
            <a:avLst/>
          </a:prstGeom>
          <a:noFill/>
        </p:spPr>
        <p:txBody>
          <a:bodyPr wrap="square" rtlCol="0">
            <a:spAutoFit/>
          </a:bodyPr>
          <a:lstStyle/>
          <a:p>
            <a:r>
              <a:rPr lang="en-US" dirty="0"/>
              <a:t>Drive organizational changes to optimize objectives</a:t>
            </a:r>
          </a:p>
        </p:txBody>
      </p:sp>
    </p:spTree>
    <p:extLst>
      <p:ext uri="{BB962C8B-B14F-4D97-AF65-F5344CB8AC3E}">
        <p14:creationId xmlns:p14="http://schemas.microsoft.com/office/powerpoint/2010/main" val="3240947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descr="image001">
            <a:extLst>
              <a:ext uri="{FF2B5EF4-FFF2-40B4-BE49-F238E27FC236}">
                <a16:creationId xmlns:a16="http://schemas.microsoft.com/office/drawing/2014/main" id="{0F218C1E-31FD-498C-BF78-4E616C456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7912" y="145472"/>
            <a:ext cx="9088804" cy="656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FA008CA0-87AE-454E-9CEB-5A9E74060C17}"/>
              </a:ext>
            </a:extLst>
          </p:cNvPr>
          <p:cNvSpPr txBox="1"/>
          <p:nvPr/>
        </p:nvSpPr>
        <p:spPr>
          <a:xfrm>
            <a:off x="322729" y="145472"/>
            <a:ext cx="1898073" cy="2031325"/>
          </a:xfrm>
          <a:prstGeom prst="rect">
            <a:avLst/>
          </a:prstGeom>
          <a:noFill/>
        </p:spPr>
        <p:txBody>
          <a:bodyPr wrap="square" rtlCol="0">
            <a:spAutoFit/>
          </a:bodyPr>
          <a:lstStyle/>
          <a:p>
            <a:r>
              <a:rPr lang="en-US" dirty="0"/>
              <a:t>Data Science and Process Science Are a Powerful Combination Leading to Enterprise Value Creation</a:t>
            </a:r>
          </a:p>
        </p:txBody>
      </p:sp>
      <p:sp>
        <p:nvSpPr>
          <p:cNvPr id="3" name="TextBox 2">
            <a:extLst>
              <a:ext uri="{FF2B5EF4-FFF2-40B4-BE49-F238E27FC236}">
                <a16:creationId xmlns:a16="http://schemas.microsoft.com/office/drawing/2014/main" id="{94C09FF9-0234-4B9F-8984-359B0645FB57}"/>
              </a:ext>
            </a:extLst>
          </p:cNvPr>
          <p:cNvSpPr txBox="1"/>
          <p:nvPr/>
        </p:nvSpPr>
        <p:spPr>
          <a:xfrm>
            <a:off x="7496476" y="5728348"/>
            <a:ext cx="1399309" cy="646331"/>
          </a:xfrm>
          <a:prstGeom prst="rect">
            <a:avLst/>
          </a:prstGeom>
          <a:noFill/>
        </p:spPr>
        <p:txBody>
          <a:bodyPr wrap="square" rtlCol="0">
            <a:spAutoFit/>
          </a:bodyPr>
          <a:lstStyle/>
          <a:p>
            <a:r>
              <a:rPr lang="en-US" dirty="0"/>
              <a:t>DMAIC</a:t>
            </a:r>
          </a:p>
          <a:p>
            <a:r>
              <a:rPr lang="en-US" dirty="0"/>
              <a:t>Six Sigma</a:t>
            </a:r>
          </a:p>
        </p:txBody>
      </p:sp>
      <p:pic>
        <p:nvPicPr>
          <p:cNvPr id="5" name="Picture 4">
            <a:extLst>
              <a:ext uri="{FF2B5EF4-FFF2-40B4-BE49-F238E27FC236}">
                <a16:creationId xmlns:a16="http://schemas.microsoft.com/office/drawing/2014/main" id="{990EA832-8C93-4752-9C4D-BD6EF0D8765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375259" y="5555673"/>
            <a:ext cx="2252674" cy="1302327"/>
          </a:xfrm>
          <a:prstGeom prst="rect">
            <a:avLst/>
          </a:prstGeom>
        </p:spPr>
      </p:pic>
      <p:sp>
        <p:nvSpPr>
          <p:cNvPr id="9" name="TextBox 8">
            <a:extLst>
              <a:ext uri="{FF2B5EF4-FFF2-40B4-BE49-F238E27FC236}">
                <a16:creationId xmlns:a16="http://schemas.microsoft.com/office/drawing/2014/main" id="{BC9D8D6A-CC11-41F8-B0E4-93B7357A31CE}"/>
              </a:ext>
            </a:extLst>
          </p:cNvPr>
          <p:cNvSpPr txBox="1"/>
          <p:nvPr/>
        </p:nvSpPr>
        <p:spPr>
          <a:xfrm>
            <a:off x="10627933" y="5763491"/>
            <a:ext cx="1399309" cy="369332"/>
          </a:xfrm>
          <a:prstGeom prst="rect">
            <a:avLst/>
          </a:prstGeom>
          <a:noFill/>
        </p:spPr>
        <p:txBody>
          <a:bodyPr wrap="square" rtlCol="0">
            <a:spAutoFit/>
          </a:bodyPr>
          <a:lstStyle/>
          <a:p>
            <a:r>
              <a:rPr lang="en-US" dirty="0"/>
              <a:t>CRISP-DM</a:t>
            </a:r>
          </a:p>
        </p:txBody>
      </p:sp>
      <p:sp>
        <p:nvSpPr>
          <p:cNvPr id="4" name="TextBox 3">
            <a:extLst>
              <a:ext uri="{FF2B5EF4-FFF2-40B4-BE49-F238E27FC236}">
                <a16:creationId xmlns:a16="http://schemas.microsoft.com/office/drawing/2014/main" id="{F9BEAA3B-8BB1-4C9C-9441-99EA29B83C26}"/>
              </a:ext>
            </a:extLst>
          </p:cNvPr>
          <p:cNvSpPr txBox="1"/>
          <p:nvPr/>
        </p:nvSpPr>
        <p:spPr>
          <a:xfrm>
            <a:off x="224173" y="2549562"/>
            <a:ext cx="2095183" cy="1477328"/>
          </a:xfrm>
          <a:prstGeom prst="rect">
            <a:avLst/>
          </a:prstGeom>
          <a:noFill/>
        </p:spPr>
        <p:txBody>
          <a:bodyPr wrap="square" rtlCol="0">
            <a:spAutoFit/>
          </a:bodyPr>
          <a:lstStyle/>
          <a:p>
            <a:r>
              <a:rPr lang="en-US" i="1" dirty="0">
                <a:solidFill>
                  <a:srgbClr val="FF0000"/>
                </a:solidFill>
              </a:rPr>
              <a:t>“The goal of process mining is to turn event data into insights and actions.”</a:t>
            </a:r>
          </a:p>
        </p:txBody>
      </p:sp>
    </p:spTree>
    <p:extLst>
      <p:ext uri="{BB962C8B-B14F-4D97-AF65-F5344CB8AC3E}">
        <p14:creationId xmlns:p14="http://schemas.microsoft.com/office/powerpoint/2010/main" val="41843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7B820195-B411-4CE2-911F-B769A7448197}"/>
              </a:ext>
            </a:extLst>
          </p:cNvPr>
          <p:cNvSpPr/>
          <p:nvPr/>
        </p:nvSpPr>
        <p:spPr>
          <a:xfrm>
            <a:off x="5023895" y="2141058"/>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5" name="Straight Connector 4">
            <a:extLst>
              <a:ext uri="{FF2B5EF4-FFF2-40B4-BE49-F238E27FC236}">
                <a16:creationId xmlns:a16="http://schemas.microsoft.com/office/drawing/2014/main" id="{ACF4339F-93B2-4135-A233-F900EA1567ED}"/>
              </a:ext>
            </a:extLst>
          </p:cNvPr>
          <p:cNvCxnSpPr/>
          <p:nvPr/>
        </p:nvCxnSpPr>
        <p:spPr>
          <a:xfrm>
            <a:off x="1841146"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934519A-251C-40F5-971D-CF21BB170DC5}"/>
              </a:ext>
            </a:extLst>
          </p:cNvPr>
          <p:cNvCxnSpPr/>
          <p:nvPr/>
        </p:nvCxnSpPr>
        <p:spPr>
          <a:xfrm>
            <a:off x="3783845"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D6FB158-52EF-4DA5-8F5E-93EE9629CC3B}"/>
              </a:ext>
            </a:extLst>
          </p:cNvPr>
          <p:cNvCxnSpPr/>
          <p:nvPr/>
        </p:nvCxnSpPr>
        <p:spPr>
          <a:xfrm>
            <a:off x="7297066"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551FEB1-FA7D-4D5F-8327-41D7EB71AF31}"/>
              </a:ext>
            </a:extLst>
          </p:cNvPr>
          <p:cNvCxnSpPr/>
          <p:nvPr/>
        </p:nvCxnSpPr>
        <p:spPr>
          <a:xfrm>
            <a:off x="9972890" y="2371004"/>
            <a:ext cx="0" cy="19828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3350AF2-12D2-484F-9938-EEF5D7E2B9BD}"/>
              </a:ext>
            </a:extLst>
          </p:cNvPr>
          <p:cNvSpPr txBox="1"/>
          <p:nvPr/>
        </p:nvSpPr>
        <p:spPr>
          <a:xfrm>
            <a:off x="349229" y="2900741"/>
            <a:ext cx="1241651" cy="646331"/>
          </a:xfrm>
          <a:prstGeom prst="rect">
            <a:avLst/>
          </a:prstGeom>
          <a:noFill/>
        </p:spPr>
        <p:txBody>
          <a:bodyPr wrap="square" rtlCol="0">
            <a:spAutoFit/>
          </a:bodyPr>
          <a:lstStyle/>
          <a:p>
            <a:pPr algn="ctr"/>
            <a:r>
              <a:rPr lang="en-US" dirty="0"/>
              <a:t>Supplier’s Supplier</a:t>
            </a:r>
          </a:p>
        </p:txBody>
      </p:sp>
      <p:sp>
        <p:nvSpPr>
          <p:cNvPr id="12" name="TextBox 11">
            <a:extLst>
              <a:ext uri="{FF2B5EF4-FFF2-40B4-BE49-F238E27FC236}">
                <a16:creationId xmlns:a16="http://schemas.microsoft.com/office/drawing/2014/main" id="{1970E589-FD9C-4822-8D27-898E866CEB5B}"/>
              </a:ext>
            </a:extLst>
          </p:cNvPr>
          <p:cNvSpPr txBox="1"/>
          <p:nvPr/>
        </p:nvSpPr>
        <p:spPr>
          <a:xfrm>
            <a:off x="2129918" y="3007239"/>
            <a:ext cx="1241651" cy="369332"/>
          </a:xfrm>
          <a:prstGeom prst="rect">
            <a:avLst/>
          </a:prstGeom>
          <a:noFill/>
        </p:spPr>
        <p:txBody>
          <a:bodyPr wrap="square" rtlCol="0">
            <a:spAutoFit/>
          </a:bodyPr>
          <a:lstStyle/>
          <a:p>
            <a:pPr algn="ctr"/>
            <a:r>
              <a:rPr lang="en-US" dirty="0"/>
              <a:t>Supplier</a:t>
            </a:r>
          </a:p>
        </p:txBody>
      </p:sp>
      <p:sp>
        <p:nvSpPr>
          <p:cNvPr id="13" name="TextBox 12">
            <a:extLst>
              <a:ext uri="{FF2B5EF4-FFF2-40B4-BE49-F238E27FC236}">
                <a16:creationId xmlns:a16="http://schemas.microsoft.com/office/drawing/2014/main" id="{659B46FB-371D-43CA-AF01-86A5830A9838}"/>
              </a:ext>
            </a:extLst>
          </p:cNvPr>
          <p:cNvSpPr txBox="1"/>
          <p:nvPr/>
        </p:nvSpPr>
        <p:spPr>
          <a:xfrm>
            <a:off x="4769703" y="1067364"/>
            <a:ext cx="1622670" cy="830997"/>
          </a:xfrm>
          <a:prstGeom prst="rect">
            <a:avLst/>
          </a:prstGeom>
          <a:noFill/>
        </p:spPr>
        <p:txBody>
          <a:bodyPr wrap="square" rtlCol="0">
            <a:spAutoFit/>
          </a:bodyPr>
          <a:lstStyle/>
          <a:p>
            <a:pPr algn="ctr"/>
            <a:r>
              <a:rPr lang="en-US" sz="2400" dirty="0"/>
              <a:t>Your Company</a:t>
            </a:r>
          </a:p>
        </p:txBody>
      </p:sp>
      <p:sp>
        <p:nvSpPr>
          <p:cNvPr id="14" name="Oval 13">
            <a:extLst>
              <a:ext uri="{FF2B5EF4-FFF2-40B4-BE49-F238E27FC236}">
                <a16:creationId xmlns:a16="http://schemas.microsoft.com/office/drawing/2014/main" id="{836B306D-8239-409F-93B8-7234819EC8D3}"/>
              </a:ext>
            </a:extLst>
          </p:cNvPr>
          <p:cNvSpPr/>
          <p:nvPr/>
        </p:nvSpPr>
        <p:spPr>
          <a:xfrm>
            <a:off x="3949082" y="2336713"/>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5" name="TextBox 14">
            <a:extLst>
              <a:ext uri="{FF2B5EF4-FFF2-40B4-BE49-F238E27FC236}">
                <a16:creationId xmlns:a16="http://schemas.microsoft.com/office/drawing/2014/main" id="{DD693FE6-662B-40AA-BCFA-6BBE8F4C870D}"/>
              </a:ext>
            </a:extLst>
          </p:cNvPr>
          <p:cNvSpPr txBox="1"/>
          <p:nvPr/>
        </p:nvSpPr>
        <p:spPr>
          <a:xfrm>
            <a:off x="4053355" y="2278845"/>
            <a:ext cx="1135776" cy="584775"/>
          </a:xfrm>
          <a:prstGeom prst="rect">
            <a:avLst/>
          </a:prstGeom>
          <a:noFill/>
        </p:spPr>
        <p:txBody>
          <a:bodyPr wrap="square" rtlCol="0">
            <a:spAutoFit/>
          </a:bodyPr>
          <a:lstStyle/>
          <a:p>
            <a:r>
              <a:rPr lang="en-US" sz="1600" dirty="0"/>
              <a:t>Sales &amp; Market</a:t>
            </a:r>
          </a:p>
        </p:txBody>
      </p:sp>
      <p:sp>
        <p:nvSpPr>
          <p:cNvPr id="16" name="Oval 15">
            <a:extLst>
              <a:ext uri="{FF2B5EF4-FFF2-40B4-BE49-F238E27FC236}">
                <a16:creationId xmlns:a16="http://schemas.microsoft.com/office/drawing/2014/main" id="{3C9EA9AD-D847-48B8-8804-8B65CAC54B83}"/>
              </a:ext>
            </a:extLst>
          </p:cNvPr>
          <p:cNvSpPr/>
          <p:nvPr/>
        </p:nvSpPr>
        <p:spPr>
          <a:xfrm>
            <a:off x="3945869" y="3178824"/>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TextBox 16">
            <a:extLst>
              <a:ext uri="{FF2B5EF4-FFF2-40B4-BE49-F238E27FC236}">
                <a16:creationId xmlns:a16="http://schemas.microsoft.com/office/drawing/2014/main" id="{EFE74309-34C4-41AF-BC4D-941A743F5DED}"/>
              </a:ext>
            </a:extLst>
          </p:cNvPr>
          <p:cNvSpPr txBox="1"/>
          <p:nvPr/>
        </p:nvSpPr>
        <p:spPr>
          <a:xfrm>
            <a:off x="4003610" y="3245499"/>
            <a:ext cx="1135776" cy="338554"/>
          </a:xfrm>
          <a:prstGeom prst="rect">
            <a:avLst/>
          </a:prstGeom>
          <a:noFill/>
        </p:spPr>
        <p:txBody>
          <a:bodyPr wrap="square" rtlCol="0">
            <a:spAutoFit/>
          </a:bodyPr>
          <a:lstStyle/>
          <a:p>
            <a:r>
              <a:rPr lang="en-US" sz="1600" dirty="0"/>
              <a:t>Source</a:t>
            </a:r>
          </a:p>
        </p:txBody>
      </p:sp>
      <p:sp>
        <p:nvSpPr>
          <p:cNvPr id="18" name="Oval 17">
            <a:extLst>
              <a:ext uri="{FF2B5EF4-FFF2-40B4-BE49-F238E27FC236}">
                <a16:creationId xmlns:a16="http://schemas.microsoft.com/office/drawing/2014/main" id="{98911E90-7191-41FC-9602-474FEC95AACC}"/>
              </a:ext>
            </a:extLst>
          </p:cNvPr>
          <p:cNvSpPr/>
          <p:nvPr/>
        </p:nvSpPr>
        <p:spPr>
          <a:xfrm>
            <a:off x="4988615" y="2831813"/>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9" name="TextBox 18">
            <a:extLst>
              <a:ext uri="{FF2B5EF4-FFF2-40B4-BE49-F238E27FC236}">
                <a16:creationId xmlns:a16="http://schemas.microsoft.com/office/drawing/2014/main" id="{BE7258A9-6ACB-4D9C-B538-AF33942F4518}"/>
              </a:ext>
            </a:extLst>
          </p:cNvPr>
          <p:cNvSpPr txBox="1"/>
          <p:nvPr/>
        </p:nvSpPr>
        <p:spPr>
          <a:xfrm>
            <a:off x="4960520" y="2895557"/>
            <a:ext cx="1241649" cy="338554"/>
          </a:xfrm>
          <a:prstGeom prst="rect">
            <a:avLst/>
          </a:prstGeom>
          <a:noFill/>
        </p:spPr>
        <p:txBody>
          <a:bodyPr wrap="square" rtlCol="0">
            <a:spAutoFit/>
          </a:bodyPr>
          <a:lstStyle/>
          <a:p>
            <a:r>
              <a:rPr lang="en-US" sz="1600" dirty="0"/>
              <a:t>Make/Ops</a:t>
            </a:r>
          </a:p>
        </p:txBody>
      </p:sp>
      <p:sp>
        <p:nvSpPr>
          <p:cNvPr id="20" name="Oval 19">
            <a:extLst>
              <a:ext uri="{FF2B5EF4-FFF2-40B4-BE49-F238E27FC236}">
                <a16:creationId xmlns:a16="http://schemas.microsoft.com/office/drawing/2014/main" id="{E55CF36B-B099-4F00-9850-7A84A8720C37}"/>
              </a:ext>
            </a:extLst>
          </p:cNvPr>
          <p:cNvSpPr/>
          <p:nvPr/>
        </p:nvSpPr>
        <p:spPr>
          <a:xfrm>
            <a:off x="6036951" y="2312905"/>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TextBox 20">
            <a:extLst>
              <a:ext uri="{FF2B5EF4-FFF2-40B4-BE49-F238E27FC236}">
                <a16:creationId xmlns:a16="http://schemas.microsoft.com/office/drawing/2014/main" id="{929B7FAB-3278-4DB1-B849-9E12ACAF8F21}"/>
              </a:ext>
            </a:extLst>
          </p:cNvPr>
          <p:cNvSpPr txBox="1"/>
          <p:nvPr/>
        </p:nvSpPr>
        <p:spPr>
          <a:xfrm>
            <a:off x="6090674" y="2304431"/>
            <a:ext cx="1135776" cy="584775"/>
          </a:xfrm>
          <a:prstGeom prst="rect">
            <a:avLst/>
          </a:prstGeom>
          <a:noFill/>
        </p:spPr>
        <p:txBody>
          <a:bodyPr wrap="square" rtlCol="0">
            <a:spAutoFit/>
          </a:bodyPr>
          <a:lstStyle/>
          <a:p>
            <a:r>
              <a:rPr lang="en-US" sz="1600" dirty="0"/>
              <a:t>Delivery/ Returns</a:t>
            </a:r>
          </a:p>
        </p:txBody>
      </p:sp>
      <p:sp>
        <p:nvSpPr>
          <p:cNvPr id="22" name="Oval 21">
            <a:extLst>
              <a:ext uri="{FF2B5EF4-FFF2-40B4-BE49-F238E27FC236}">
                <a16:creationId xmlns:a16="http://schemas.microsoft.com/office/drawing/2014/main" id="{5A5043D9-E082-452E-9655-BFD8D1513E59}"/>
              </a:ext>
            </a:extLst>
          </p:cNvPr>
          <p:cNvSpPr/>
          <p:nvPr/>
        </p:nvSpPr>
        <p:spPr>
          <a:xfrm>
            <a:off x="5986852" y="3240098"/>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3" name="TextBox 22">
            <a:extLst>
              <a:ext uri="{FF2B5EF4-FFF2-40B4-BE49-F238E27FC236}">
                <a16:creationId xmlns:a16="http://schemas.microsoft.com/office/drawing/2014/main" id="{EE5B5CE9-0576-42B3-91EE-73069C3E1A40}"/>
              </a:ext>
            </a:extLst>
          </p:cNvPr>
          <p:cNvSpPr txBox="1"/>
          <p:nvPr/>
        </p:nvSpPr>
        <p:spPr>
          <a:xfrm>
            <a:off x="6093709" y="3328055"/>
            <a:ext cx="1135776" cy="338554"/>
          </a:xfrm>
          <a:prstGeom prst="rect">
            <a:avLst/>
          </a:prstGeom>
          <a:noFill/>
        </p:spPr>
        <p:txBody>
          <a:bodyPr wrap="square" rtlCol="0">
            <a:spAutoFit/>
          </a:bodyPr>
          <a:lstStyle/>
          <a:p>
            <a:r>
              <a:rPr lang="en-US" sz="1600" dirty="0"/>
              <a:t>Finance</a:t>
            </a:r>
          </a:p>
        </p:txBody>
      </p:sp>
      <p:sp>
        <p:nvSpPr>
          <p:cNvPr id="24" name="Oval 23">
            <a:extLst>
              <a:ext uri="{FF2B5EF4-FFF2-40B4-BE49-F238E27FC236}">
                <a16:creationId xmlns:a16="http://schemas.microsoft.com/office/drawing/2014/main" id="{4BE07489-3D8F-4A16-BC5E-BF60F1E4ACE0}"/>
              </a:ext>
            </a:extLst>
          </p:cNvPr>
          <p:cNvSpPr/>
          <p:nvPr/>
        </p:nvSpPr>
        <p:spPr>
          <a:xfrm>
            <a:off x="4968555" y="3572939"/>
            <a:ext cx="970540" cy="530593"/>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TextBox 24">
            <a:extLst>
              <a:ext uri="{FF2B5EF4-FFF2-40B4-BE49-F238E27FC236}">
                <a16:creationId xmlns:a16="http://schemas.microsoft.com/office/drawing/2014/main" id="{217BEFF8-864B-4A4C-AD8E-DCB0B7BDC16C}"/>
              </a:ext>
            </a:extLst>
          </p:cNvPr>
          <p:cNvSpPr txBox="1"/>
          <p:nvPr/>
        </p:nvSpPr>
        <p:spPr>
          <a:xfrm>
            <a:off x="4868278" y="3653569"/>
            <a:ext cx="1135776" cy="338554"/>
          </a:xfrm>
          <a:prstGeom prst="rect">
            <a:avLst/>
          </a:prstGeom>
          <a:noFill/>
        </p:spPr>
        <p:txBody>
          <a:bodyPr wrap="square" rtlCol="0">
            <a:spAutoFit/>
          </a:bodyPr>
          <a:lstStyle/>
          <a:p>
            <a:pPr algn="ctr"/>
            <a:r>
              <a:rPr lang="en-US" sz="1600" dirty="0"/>
              <a:t>IT</a:t>
            </a:r>
          </a:p>
        </p:txBody>
      </p:sp>
      <p:sp>
        <p:nvSpPr>
          <p:cNvPr id="26" name="TextBox 25">
            <a:extLst>
              <a:ext uri="{FF2B5EF4-FFF2-40B4-BE49-F238E27FC236}">
                <a16:creationId xmlns:a16="http://schemas.microsoft.com/office/drawing/2014/main" id="{E268EC59-9DC0-447F-8C09-AB4C7877F36D}"/>
              </a:ext>
            </a:extLst>
          </p:cNvPr>
          <p:cNvSpPr txBox="1"/>
          <p:nvPr/>
        </p:nvSpPr>
        <p:spPr>
          <a:xfrm>
            <a:off x="4924432" y="2239074"/>
            <a:ext cx="1135776" cy="338554"/>
          </a:xfrm>
          <a:prstGeom prst="rect">
            <a:avLst/>
          </a:prstGeom>
          <a:noFill/>
        </p:spPr>
        <p:txBody>
          <a:bodyPr wrap="square" rtlCol="0">
            <a:spAutoFit/>
          </a:bodyPr>
          <a:lstStyle/>
          <a:p>
            <a:pPr algn="ctr"/>
            <a:r>
              <a:rPr lang="en-US" sz="1600" dirty="0"/>
              <a:t>HCM</a:t>
            </a:r>
          </a:p>
        </p:txBody>
      </p:sp>
      <p:sp>
        <p:nvSpPr>
          <p:cNvPr id="27" name="TextBox 26">
            <a:extLst>
              <a:ext uri="{FF2B5EF4-FFF2-40B4-BE49-F238E27FC236}">
                <a16:creationId xmlns:a16="http://schemas.microsoft.com/office/drawing/2014/main" id="{A45845D6-2322-4557-BD54-3B3B9B8CA8F6}"/>
              </a:ext>
            </a:extLst>
          </p:cNvPr>
          <p:cNvSpPr txBox="1"/>
          <p:nvPr/>
        </p:nvSpPr>
        <p:spPr>
          <a:xfrm>
            <a:off x="7925037" y="2977966"/>
            <a:ext cx="1241651" cy="369332"/>
          </a:xfrm>
          <a:prstGeom prst="rect">
            <a:avLst/>
          </a:prstGeom>
          <a:noFill/>
        </p:spPr>
        <p:txBody>
          <a:bodyPr wrap="square" rtlCol="0">
            <a:spAutoFit/>
          </a:bodyPr>
          <a:lstStyle/>
          <a:p>
            <a:pPr algn="ctr"/>
            <a:r>
              <a:rPr lang="en-US" dirty="0"/>
              <a:t>Customer </a:t>
            </a:r>
          </a:p>
        </p:txBody>
      </p:sp>
      <p:sp>
        <p:nvSpPr>
          <p:cNvPr id="28" name="TextBox 27">
            <a:extLst>
              <a:ext uri="{FF2B5EF4-FFF2-40B4-BE49-F238E27FC236}">
                <a16:creationId xmlns:a16="http://schemas.microsoft.com/office/drawing/2014/main" id="{F8F5CD17-1D7D-47F3-9C24-A3AF9E57933B}"/>
              </a:ext>
            </a:extLst>
          </p:cNvPr>
          <p:cNvSpPr txBox="1"/>
          <p:nvPr/>
        </p:nvSpPr>
        <p:spPr>
          <a:xfrm>
            <a:off x="10375546" y="2843498"/>
            <a:ext cx="1241651" cy="646331"/>
          </a:xfrm>
          <a:prstGeom prst="rect">
            <a:avLst/>
          </a:prstGeom>
          <a:noFill/>
        </p:spPr>
        <p:txBody>
          <a:bodyPr wrap="square" rtlCol="0">
            <a:spAutoFit/>
          </a:bodyPr>
          <a:lstStyle/>
          <a:p>
            <a:pPr algn="ctr"/>
            <a:r>
              <a:rPr lang="en-US" dirty="0"/>
              <a:t>Customer’s </a:t>
            </a:r>
          </a:p>
          <a:p>
            <a:pPr algn="ctr"/>
            <a:r>
              <a:rPr lang="en-US" dirty="0"/>
              <a:t>Customer</a:t>
            </a:r>
          </a:p>
        </p:txBody>
      </p:sp>
      <p:sp>
        <p:nvSpPr>
          <p:cNvPr id="29" name="TextBox 28">
            <a:extLst>
              <a:ext uri="{FF2B5EF4-FFF2-40B4-BE49-F238E27FC236}">
                <a16:creationId xmlns:a16="http://schemas.microsoft.com/office/drawing/2014/main" id="{5EA5009D-9EFC-4C8F-95F9-21DCB7CF1884}"/>
              </a:ext>
            </a:extLst>
          </p:cNvPr>
          <p:cNvSpPr txBox="1"/>
          <p:nvPr/>
        </p:nvSpPr>
        <p:spPr>
          <a:xfrm>
            <a:off x="4774067" y="4269446"/>
            <a:ext cx="3396110" cy="2031325"/>
          </a:xfrm>
          <a:prstGeom prst="rect">
            <a:avLst/>
          </a:prstGeom>
          <a:noFill/>
        </p:spPr>
        <p:txBody>
          <a:bodyPr wrap="square" rtlCol="0">
            <a:spAutoFit/>
          </a:bodyPr>
          <a:lstStyle/>
          <a:p>
            <a:r>
              <a:rPr lang="en-US" dirty="0">
                <a:solidFill>
                  <a:srgbClr val="0070C0"/>
                </a:solidFill>
              </a:rPr>
              <a:t>Common KPI’s</a:t>
            </a:r>
          </a:p>
          <a:p>
            <a:pPr marL="285750" indent="-285750">
              <a:buFont typeface="Arial" panose="020B0604020202020204" pitchFamily="34" charset="0"/>
              <a:buChar char="•"/>
            </a:pPr>
            <a:r>
              <a:rPr lang="en-US" dirty="0">
                <a:solidFill>
                  <a:srgbClr val="0070C0"/>
                </a:solidFill>
              </a:rPr>
              <a:t>Loyalty</a:t>
            </a:r>
          </a:p>
          <a:p>
            <a:pPr marL="285750" indent="-285750">
              <a:buFont typeface="Arial" panose="020B0604020202020204" pitchFamily="34" charset="0"/>
              <a:buChar char="•"/>
            </a:pPr>
            <a:r>
              <a:rPr lang="en-US" dirty="0">
                <a:solidFill>
                  <a:srgbClr val="0070C0"/>
                </a:solidFill>
              </a:rPr>
              <a:t>Growth</a:t>
            </a:r>
          </a:p>
          <a:p>
            <a:pPr marL="285750" indent="-285750">
              <a:buFont typeface="Arial" panose="020B0604020202020204" pitchFamily="34" charset="0"/>
              <a:buChar char="•"/>
            </a:pPr>
            <a:r>
              <a:rPr lang="en-US" dirty="0">
                <a:solidFill>
                  <a:srgbClr val="0070C0"/>
                </a:solidFill>
              </a:rPr>
              <a:t>Quality</a:t>
            </a:r>
          </a:p>
          <a:p>
            <a:pPr marL="285750" indent="-285750">
              <a:buFont typeface="Arial" panose="020B0604020202020204" pitchFamily="34" charset="0"/>
              <a:buChar char="•"/>
            </a:pPr>
            <a:r>
              <a:rPr lang="en-US" dirty="0">
                <a:solidFill>
                  <a:srgbClr val="0070C0"/>
                </a:solidFill>
              </a:rPr>
              <a:t>Delivery</a:t>
            </a:r>
          </a:p>
          <a:p>
            <a:pPr marL="285750" indent="-285750">
              <a:buFont typeface="Arial" panose="020B0604020202020204" pitchFamily="34" charset="0"/>
              <a:buChar char="•"/>
            </a:pPr>
            <a:r>
              <a:rPr lang="en-US" dirty="0">
                <a:solidFill>
                  <a:srgbClr val="0070C0"/>
                </a:solidFill>
              </a:rPr>
              <a:t>Inventory</a:t>
            </a:r>
          </a:p>
          <a:p>
            <a:pPr marL="285750" indent="-285750">
              <a:buFont typeface="Arial" panose="020B0604020202020204" pitchFamily="34" charset="0"/>
              <a:buChar char="•"/>
            </a:pPr>
            <a:r>
              <a:rPr lang="en-US" dirty="0">
                <a:solidFill>
                  <a:srgbClr val="0070C0"/>
                </a:solidFill>
              </a:rPr>
              <a:t>Productivity</a:t>
            </a:r>
          </a:p>
        </p:txBody>
      </p:sp>
      <p:sp>
        <p:nvSpPr>
          <p:cNvPr id="30" name="TextBox 29">
            <a:extLst>
              <a:ext uri="{FF2B5EF4-FFF2-40B4-BE49-F238E27FC236}">
                <a16:creationId xmlns:a16="http://schemas.microsoft.com/office/drawing/2014/main" id="{6B95B599-389A-4FA4-B4F2-EB10658100CC}"/>
              </a:ext>
            </a:extLst>
          </p:cNvPr>
          <p:cNvSpPr txBox="1"/>
          <p:nvPr/>
        </p:nvSpPr>
        <p:spPr>
          <a:xfrm>
            <a:off x="771709" y="537345"/>
            <a:ext cx="10637930" cy="646331"/>
          </a:xfrm>
          <a:prstGeom prst="rect">
            <a:avLst/>
          </a:prstGeom>
          <a:noFill/>
        </p:spPr>
        <p:txBody>
          <a:bodyPr wrap="square" rtlCol="0">
            <a:spAutoFit/>
          </a:bodyPr>
          <a:lstStyle/>
          <a:p>
            <a:pPr algn="ctr"/>
            <a:r>
              <a:rPr lang="en-US" sz="3600" dirty="0"/>
              <a:t>The SIPOC Framework Remains Key</a:t>
            </a:r>
          </a:p>
        </p:txBody>
      </p:sp>
      <p:sp>
        <p:nvSpPr>
          <p:cNvPr id="31" name="Arrow: Chevron 30">
            <a:extLst>
              <a:ext uri="{FF2B5EF4-FFF2-40B4-BE49-F238E27FC236}">
                <a16:creationId xmlns:a16="http://schemas.microsoft.com/office/drawing/2014/main" id="{E7D2C651-C636-43B6-BAB4-CA78DC8325C1}"/>
              </a:ext>
            </a:extLst>
          </p:cNvPr>
          <p:cNvSpPr/>
          <p:nvPr/>
        </p:nvSpPr>
        <p:spPr>
          <a:xfrm>
            <a:off x="1504262" y="3122977"/>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Arrow: Chevron 31">
            <a:extLst>
              <a:ext uri="{FF2B5EF4-FFF2-40B4-BE49-F238E27FC236}">
                <a16:creationId xmlns:a16="http://schemas.microsoft.com/office/drawing/2014/main" id="{17B21C40-BFF0-45F6-B67F-BB1DE9A618D1}"/>
              </a:ext>
            </a:extLst>
          </p:cNvPr>
          <p:cNvSpPr/>
          <p:nvPr/>
        </p:nvSpPr>
        <p:spPr>
          <a:xfrm>
            <a:off x="3429310" y="3104191"/>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3" name="Arrow: Chevron 32">
            <a:extLst>
              <a:ext uri="{FF2B5EF4-FFF2-40B4-BE49-F238E27FC236}">
                <a16:creationId xmlns:a16="http://schemas.microsoft.com/office/drawing/2014/main" id="{5DD35B7E-89B8-4BD1-B6BD-9A5277F7CB81}"/>
              </a:ext>
            </a:extLst>
          </p:cNvPr>
          <p:cNvSpPr/>
          <p:nvPr/>
        </p:nvSpPr>
        <p:spPr>
          <a:xfrm>
            <a:off x="7002671" y="3042918"/>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Arrow: Chevron 33">
            <a:extLst>
              <a:ext uri="{FF2B5EF4-FFF2-40B4-BE49-F238E27FC236}">
                <a16:creationId xmlns:a16="http://schemas.microsoft.com/office/drawing/2014/main" id="{5D0086DB-B141-4AA5-BF6F-FEFF65087143}"/>
              </a:ext>
            </a:extLst>
          </p:cNvPr>
          <p:cNvSpPr/>
          <p:nvPr/>
        </p:nvSpPr>
        <p:spPr>
          <a:xfrm>
            <a:off x="9642019" y="3034960"/>
            <a:ext cx="259087" cy="239429"/>
          </a:xfrm>
          <a:prstGeom prst="chevron">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1E950873-83BD-47B1-99D2-72B90BAEB152}"/>
              </a:ext>
            </a:extLst>
          </p:cNvPr>
          <p:cNvSpPr txBox="1"/>
          <p:nvPr/>
        </p:nvSpPr>
        <p:spPr>
          <a:xfrm>
            <a:off x="815799" y="5561878"/>
            <a:ext cx="2337724" cy="461665"/>
          </a:xfrm>
          <a:prstGeom prst="rect">
            <a:avLst/>
          </a:prstGeom>
          <a:noFill/>
        </p:spPr>
        <p:txBody>
          <a:bodyPr wrap="square" rtlCol="0">
            <a:spAutoFit/>
          </a:bodyPr>
          <a:lstStyle/>
          <a:p>
            <a:r>
              <a:rPr lang="en-US" sz="1200" i="1" dirty="0"/>
              <a:t>This is a variation of the APICS SCOR framework.</a:t>
            </a:r>
          </a:p>
        </p:txBody>
      </p:sp>
      <p:sp>
        <p:nvSpPr>
          <p:cNvPr id="2" name="Left Brace 1">
            <a:extLst>
              <a:ext uri="{FF2B5EF4-FFF2-40B4-BE49-F238E27FC236}">
                <a16:creationId xmlns:a16="http://schemas.microsoft.com/office/drawing/2014/main" id="{D698611B-D936-4384-A0B2-B99045BCBA0B}"/>
              </a:ext>
            </a:extLst>
          </p:cNvPr>
          <p:cNvSpPr/>
          <p:nvPr/>
        </p:nvSpPr>
        <p:spPr>
          <a:xfrm rot="5400000">
            <a:off x="5451545" y="625012"/>
            <a:ext cx="258986" cy="28432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7" name="Group 36">
            <a:extLst>
              <a:ext uri="{FF2B5EF4-FFF2-40B4-BE49-F238E27FC236}">
                <a16:creationId xmlns:a16="http://schemas.microsoft.com/office/drawing/2014/main" id="{FE5D6997-F332-48CB-BBC8-9CACC5EC1834}"/>
              </a:ext>
            </a:extLst>
          </p:cNvPr>
          <p:cNvGrpSpPr/>
          <p:nvPr/>
        </p:nvGrpSpPr>
        <p:grpSpPr>
          <a:xfrm>
            <a:off x="6202169" y="4906001"/>
            <a:ext cx="2097788" cy="584775"/>
            <a:chOff x="6202169" y="4906001"/>
            <a:chExt cx="2097788" cy="584775"/>
          </a:xfrm>
        </p:grpSpPr>
        <p:sp>
          <p:nvSpPr>
            <p:cNvPr id="3" name="Arrow: Right 2">
              <a:extLst>
                <a:ext uri="{FF2B5EF4-FFF2-40B4-BE49-F238E27FC236}">
                  <a16:creationId xmlns:a16="http://schemas.microsoft.com/office/drawing/2014/main" id="{C0A1B300-965D-4AA5-A18A-11CFDFAC5809}"/>
                </a:ext>
              </a:extLst>
            </p:cNvPr>
            <p:cNvSpPr/>
            <p:nvPr/>
          </p:nvSpPr>
          <p:spPr>
            <a:xfrm>
              <a:off x="6202169" y="5007429"/>
              <a:ext cx="755223" cy="406400"/>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35">
              <a:extLst>
                <a:ext uri="{FF2B5EF4-FFF2-40B4-BE49-F238E27FC236}">
                  <a16:creationId xmlns:a16="http://schemas.microsoft.com/office/drawing/2014/main" id="{7EC0F445-1B7F-444E-8527-70C7D522E6E9}"/>
                </a:ext>
              </a:extLst>
            </p:cNvPr>
            <p:cNvSpPr txBox="1"/>
            <p:nvPr/>
          </p:nvSpPr>
          <p:spPr>
            <a:xfrm>
              <a:off x="7132451" y="4906001"/>
              <a:ext cx="1167506" cy="584775"/>
            </a:xfrm>
            <a:prstGeom prst="rect">
              <a:avLst/>
            </a:prstGeom>
            <a:noFill/>
          </p:spPr>
          <p:txBody>
            <a:bodyPr wrap="square" rtlCol="0">
              <a:spAutoFit/>
            </a:bodyPr>
            <a:lstStyle/>
            <a:p>
              <a:r>
                <a:rPr lang="en-US" sz="3200" dirty="0">
                  <a:solidFill>
                    <a:srgbClr val="0070C0"/>
                  </a:solidFill>
                </a:rPr>
                <a:t>$</a:t>
              </a:r>
            </a:p>
          </p:txBody>
        </p:sp>
      </p:grpSp>
    </p:spTree>
    <p:extLst>
      <p:ext uri="{BB962C8B-B14F-4D97-AF65-F5344CB8AC3E}">
        <p14:creationId xmlns:p14="http://schemas.microsoft.com/office/powerpoint/2010/main" val="3994577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7C201407-0620-4F94-A3C3-0F44A7E8D830}"/>
              </a:ext>
            </a:extLst>
          </p:cNvPr>
          <p:cNvSpPr/>
          <p:nvPr/>
        </p:nvSpPr>
        <p:spPr>
          <a:xfrm>
            <a:off x="4332303" y="2077375"/>
            <a:ext cx="2787589" cy="171339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5899DE91-EC3F-4FC1-A2C8-BF1DE41EEBD9}"/>
              </a:ext>
            </a:extLst>
          </p:cNvPr>
          <p:cNvSpPr/>
          <p:nvPr/>
        </p:nvSpPr>
        <p:spPr>
          <a:xfrm>
            <a:off x="2041864"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0D820681-1FCA-4414-A7AC-D7768FA64EA3}"/>
              </a:ext>
            </a:extLst>
          </p:cNvPr>
          <p:cNvSpPr/>
          <p:nvPr/>
        </p:nvSpPr>
        <p:spPr>
          <a:xfrm>
            <a:off x="7597805"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598BC1F-DC2E-4753-95B6-1A83D4BE1C75}"/>
              </a:ext>
            </a:extLst>
          </p:cNvPr>
          <p:cNvSpPr txBox="1"/>
          <p:nvPr/>
        </p:nvSpPr>
        <p:spPr>
          <a:xfrm>
            <a:off x="2370338" y="3861786"/>
            <a:ext cx="1216241" cy="369332"/>
          </a:xfrm>
          <a:prstGeom prst="rect">
            <a:avLst/>
          </a:prstGeom>
          <a:noFill/>
        </p:spPr>
        <p:txBody>
          <a:bodyPr wrap="square" rtlCol="0">
            <a:spAutoFit/>
          </a:bodyPr>
          <a:lstStyle/>
          <a:p>
            <a:r>
              <a:rPr lang="en-US" dirty="0"/>
              <a:t>Supplier</a:t>
            </a:r>
          </a:p>
        </p:txBody>
      </p:sp>
      <p:sp>
        <p:nvSpPr>
          <p:cNvPr id="9" name="Arrow: Right 8">
            <a:extLst>
              <a:ext uri="{FF2B5EF4-FFF2-40B4-BE49-F238E27FC236}">
                <a16:creationId xmlns:a16="http://schemas.microsoft.com/office/drawing/2014/main" id="{F7AB8C13-83E7-4BB9-A8B8-94405FBBE645}"/>
              </a:ext>
            </a:extLst>
          </p:cNvPr>
          <p:cNvSpPr/>
          <p:nvPr/>
        </p:nvSpPr>
        <p:spPr>
          <a:xfrm>
            <a:off x="3746377"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08D5A816-1536-42C8-A36B-BAF2ED114974}"/>
              </a:ext>
            </a:extLst>
          </p:cNvPr>
          <p:cNvSpPr/>
          <p:nvPr/>
        </p:nvSpPr>
        <p:spPr>
          <a:xfrm>
            <a:off x="7041472"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3EEA16-D3A0-424D-A590-188CFED1E77C}"/>
              </a:ext>
            </a:extLst>
          </p:cNvPr>
          <p:cNvSpPr txBox="1"/>
          <p:nvPr/>
        </p:nvSpPr>
        <p:spPr>
          <a:xfrm>
            <a:off x="8062404" y="3861786"/>
            <a:ext cx="1216241" cy="369332"/>
          </a:xfrm>
          <a:prstGeom prst="rect">
            <a:avLst/>
          </a:prstGeom>
          <a:noFill/>
        </p:spPr>
        <p:txBody>
          <a:bodyPr wrap="square" rtlCol="0">
            <a:spAutoFit/>
          </a:bodyPr>
          <a:lstStyle/>
          <a:p>
            <a:r>
              <a:rPr lang="en-US" dirty="0"/>
              <a:t>Customer</a:t>
            </a:r>
          </a:p>
        </p:txBody>
      </p:sp>
      <p:sp>
        <p:nvSpPr>
          <p:cNvPr id="13" name="TextBox 12">
            <a:extLst>
              <a:ext uri="{FF2B5EF4-FFF2-40B4-BE49-F238E27FC236}">
                <a16:creationId xmlns:a16="http://schemas.microsoft.com/office/drawing/2014/main" id="{32C7F2B6-4AB6-428B-9362-29CC6D0CA83E}"/>
              </a:ext>
            </a:extLst>
          </p:cNvPr>
          <p:cNvSpPr txBox="1"/>
          <p:nvPr/>
        </p:nvSpPr>
        <p:spPr>
          <a:xfrm>
            <a:off x="5297748" y="1769607"/>
            <a:ext cx="1216241" cy="369332"/>
          </a:xfrm>
          <a:prstGeom prst="rect">
            <a:avLst/>
          </a:prstGeom>
          <a:noFill/>
        </p:spPr>
        <p:txBody>
          <a:bodyPr wrap="square" rtlCol="0">
            <a:spAutoFit/>
          </a:bodyPr>
          <a:lstStyle/>
          <a:p>
            <a:r>
              <a:rPr lang="en-US" dirty="0"/>
              <a:t>Process</a:t>
            </a:r>
          </a:p>
        </p:txBody>
      </p:sp>
      <p:sp>
        <p:nvSpPr>
          <p:cNvPr id="14" name="TextBox 13">
            <a:extLst>
              <a:ext uri="{FF2B5EF4-FFF2-40B4-BE49-F238E27FC236}">
                <a16:creationId xmlns:a16="http://schemas.microsoft.com/office/drawing/2014/main" id="{EDFD70B8-C694-4FB2-96E3-160246DF001F}"/>
              </a:ext>
            </a:extLst>
          </p:cNvPr>
          <p:cNvSpPr txBox="1"/>
          <p:nvPr/>
        </p:nvSpPr>
        <p:spPr>
          <a:xfrm>
            <a:off x="7066623" y="2720266"/>
            <a:ext cx="1216241" cy="369332"/>
          </a:xfrm>
          <a:prstGeom prst="rect">
            <a:avLst/>
          </a:prstGeom>
          <a:noFill/>
        </p:spPr>
        <p:txBody>
          <a:bodyPr wrap="square" rtlCol="0">
            <a:spAutoFit/>
          </a:bodyPr>
          <a:lstStyle/>
          <a:p>
            <a:r>
              <a:rPr lang="en-US" dirty="0"/>
              <a:t>Output</a:t>
            </a:r>
          </a:p>
        </p:txBody>
      </p:sp>
      <p:sp>
        <p:nvSpPr>
          <p:cNvPr id="15" name="TextBox 14">
            <a:extLst>
              <a:ext uri="{FF2B5EF4-FFF2-40B4-BE49-F238E27FC236}">
                <a16:creationId xmlns:a16="http://schemas.microsoft.com/office/drawing/2014/main" id="{9F03BFDC-2358-4C93-9A3E-EF211BCD9457}"/>
              </a:ext>
            </a:extLst>
          </p:cNvPr>
          <p:cNvSpPr txBox="1"/>
          <p:nvPr/>
        </p:nvSpPr>
        <p:spPr>
          <a:xfrm>
            <a:off x="3876582" y="2744680"/>
            <a:ext cx="1216241" cy="369332"/>
          </a:xfrm>
          <a:prstGeom prst="rect">
            <a:avLst/>
          </a:prstGeom>
          <a:noFill/>
        </p:spPr>
        <p:txBody>
          <a:bodyPr wrap="square" rtlCol="0">
            <a:spAutoFit/>
          </a:bodyPr>
          <a:lstStyle/>
          <a:p>
            <a:r>
              <a:rPr lang="en-US" dirty="0"/>
              <a:t>Input</a:t>
            </a:r>
          </a:p>
        </p:txBody>
      </p:sp>
      <p:sp>
        <p:nvSpPr>
          <p:cNvPr id="16" name="Rectangle 15">
            <a:extLst>
              <a:ext uri="{FF2B5EF4-FFF2-40B4-BE49-F238E27FC236}">
                <a16:creationId xmlns:a16="http://schemas.microsoft.com/office/drawing/2014/main" id="{9ED195FF-9F27-48A1-8375-1B797F5A6342}"/>
              </a:ext>
            </a:extLst>
          </p:cNvPr>
          <p:cNvSpPr/>
          <p:nvPr/>
        </p:nvSpPr>
        <p:spPr>
          <a:xfrm>
            <a:off x="4885676" y="3232581"/>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03F830C-13CE-41D4-B332-7C3DF75FFFF0}"/>
              </a:ext>
            </a:extLst>
          </p:cNvPr>
          <p:cNvSpPr/>
          <p:nvPr/>
        </p:nvSpPr>
        <p:spPr>
          <a:xfrm>
            <a:off x="5791940" y="3227033"/>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2C3D74E-E3D8-432E-A14F-24C836B97257}"/>
              </a:ext>
            </a:extLst>
          </p:cNvPr>
          <p:cNvSpPr/>
          <p:nvPr/>
        </p:nvSpPr>
        <p:spPr>
          <a:xfrm>
            <a:off x="5388740" y="2637525"/>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C5819CC2-5E72-47C1-969F-ACA21A693C4A}"/>
              </a:ext>
            </a:extLst>
          </p:cNvPr>
          <p:cNvCxnSpPr>
            <a:stCxn id="16" idx="0"/>
            <a:endCxn id="18" idx="1"/>
          </p:cNvCxnSpPr>
          <p:nvPr/>
        </p:nvCxnSpPr>
        <p:spPr>
          <a:xfrm flipV="1">
            <a:off x="5160884" y="2822191"/>
            <a:ext cx="227856" cy="410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1B0960-5A3A-406E-A061-474C58CFEAC4}"/>
              </a:ext>
            </a:extLst>
          </p:cNvPr>
          <p:cNvCxnSpPr>
            <a:cxnSpLocks/>
            <a:endCxn id="17" idx="0"/>
          </p:cNvCxnSpPr>
          <p:nvPr/>
        </p:nvCxnSpPr>
        <p:spPr>
          <a:xfrm>
            <a:off x="5925475" y="2822191"/>
            <a:ext cx="141673" cy="404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641731-7171-4FDA-A9DF-EB2B2B99B872}"/>
              </a:ext>
            </a:extLst>
          </p:cNvPr>
          <p:cNvCxnSpPr>
            <a:cxnSpLocks/>
          </p:cNvCxnSpPr>
          <p:nvPr/>
        </p:nvCxnSpPr>
        <p:spPr>
          <a:xfrm>
            <a:off x="4714043" y="3429000"/>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74C3A90-F3F7-4571-8B40-7B60412F231D}"/>
              </a:ext>
            </a:extLst>
          </p:cNvPr>
          <p:cNvCxnSpPr>
            <a:cxnSpLocks/>
          </p:cNvCxnSpPr>
          <p:nvPr/>
        </p:nvCxnSpPr>
        <p:spPr>
          <a:xfrm>
            <a:off x="6342356" y="3423821"/>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close up of a map&#10;&#10;Description automatically generated">
            <a:extLst>
              <a:ext uri="{FF2B5EF4-FFF2-40B4-BE49-F238E27FC236}">
                <a16:creationId xmlns:a16="http://schemas.microsoft.com/office/drawing/2014/main" id="{EAA93C3E-DA76-4165-86A1-5638E6DE4318}"/>
              </a:ext>
            </a:extLst>
          </p:cNvPr>
          <p:cNvPicPr>
            <a:picLocks noChangeAspect="1"/>
          </p:cNvPicPr>
          <p:nvPr/>
        </p:nvPicPr>
        <p:blipFill>
          <a:blip r:embed="rId3">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17842" y="4749553"/>
            <a:ext cx="3261064" cy="1203345"/>
          </a:xfrm>
          <a:prstGeom prst="rect">
            <a:avLst/>
          </a:prstGeom>
          <a:ln>
            <a:solidFill>
              <a:schemeClr val="tx1"/>
            </a:solidFill>
          </a:ln>
        </p:spPr>
      </p:pic>
      <p:sp>
        <p:nvSpPr>
          <p:cNvPr id="24" name="TextBox 23">
            <a:extLst>
              <a:ext uri="{FF2B5EF4-FFF2-40B4-BE49-F238E27FC236}">
                <a16:creationId xmlns:a16="http://schemas.microsoft.com/office/drawing/2014/main" id="{6B5BC262-BA2D-43DA-A412-9406BC86D965}"/>
              </a:ext>
            </a:extLst>
          </p:cNvPr>
          <p:cNvSpPr txBox="1"/>
          <p:nvPr/>
        </p:nvSpPr>
        <p:spPr>
          <a:xfrm>
            <a:off x="7145047" y="5984740"/>
            <a:ext cx="3608459" cy="369332"/>
          </a:xfrm>
          <a:prstGeom prst="rect">
            <a:avLst/>
          </a:prstGeom>
          <a:noFill/>
        </p:spPr>
        <p:txBody>
          <a:bodyPr wrap="square" rtlCol="0">
            <a:spAutoFit/>
          </a:bodyPr>
          <a:lstStyle/>
          <a:p>
            <a:r>
              <a:rPr lang="en-US" dirty="0"/>
              <a:t>Process Performance Indicator</a:t>
            </a:r>
          </a:p>
        </p:txBody>
      </p:sp>
      <p:cxnSp>
        <p:nvCxnSpPr>
          <p:cNvPr id="25" name="Straight Arrow Connector 24">
            <a:extLst>
              <a:ext uri="{FF2B5EF4-FFF2-40B4-BE49-F238E27FC236}">
                <a16:creationId xmlns:a16="http://schemas.microsoft.com/office/drawing/2014/main" id="{13BB0D3A-2777-4F3E-A774-201D4EA37713}"/>
              </a:ext>
            </a:extLst>
          </p:cNvPr>
          <p:cNvCxnSpPr/>
          <p:nvPr/>
        </p:nvCxnSpPr>
        <p:spPr>
          <a:xfrm>
            <a:off x="7198468" y="3423821"/>
            <a:ext cx="606483" cy="1187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C79572-1A05-4E9F-8648-580BB7B8A501}"/>
              </a:ext>
            </a:extLst>
          </p:cNvPr>
          <p:cNvSpPr txBox="1"/>
          <p:nvPr/>
        </p:nvSpPr>
        <p:spPr>
          <a:xfrm>
            <a:off x="935185" y="4407393"/>
            <a:ext cx="486309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Is the Process Highly Visible?</a:t>
            </a:r>
          </a:p>
          <a:p>
            <a:pPr marL="285750" indent="-285750">
              <a:buFont typeface="Arial" panose="020B0604020202020204" pitchFamily="34" charset="0"/>
              <a:buChar char="•"/>
            </a:pPr>
            <a:r>
              <a:rPr lang="en-US" dirty="0"/>
              <a:t>Do You Have a Target KPI History?</a:t>
            </a:r>
          </a:p>
          <a:p>
            <a:pPr marL="285750" indent="-285750">
              <a:buFont typeface="Arial" panose="020B0604020202020204" pitchFamily="34" charset="0"/>
              <a:buChar char="•"/>
            </a:pPr>
            <a:r>
              <a:rPr lang="en-US" dirty="0"/>
              <a:t>Do You Have Historical Explanatory Data? (Transactions, Interactions, Events, Machine )</a:t>
            </a:r>
          </a:p>
          <a:p>
            <a:pPr marL="285750" indent="-285750">
              <a:buFont typeface="Arial" panose="020B0604020202020204" pitchFamily="34" charset="0"/>
              <a:buChar char="•"/>
            </a:pPr>
            <a:r>
              <a:rPr lang="en-US" dirty="0"/>
              <a:t>Can Explanation and Prediction Be Leveraged to Improve Process Quality and Productivity?</a:t>
            </a:r>
          </a:p>
        </p:txBody>
      </p:sp>
    </p:spTree>
    <p:extLst>
      <p:ext uri="{BB962C8B-B14F-4D97-AF65-F5344CB8AC3E}">
        <p14:creationId xmlns:p14="http://schemas.microsoft.com/office/powerpoint/2010/main" val="327993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7C201407-0620-4F94-A3C3-0F44A7E8D830}"/>
              </a:ext>
            </a:extLst>
          </p:cNvPr>
          <p:cNvSpPr/>
          <p:nvPr/>
        </p:nvSpPr>
        <p:spPr>
          <a:xfrm>
            <a:off x="4332303" y="2077375"/>
            <a:ext cx="2787589" cy="171339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5899DE91-EC3F-4FC1-A2C8-BF1DE41EEBD9}"/>
              </a:ext>
            </a:extLst>
          </p:cNvPr>
          <p:cNvSpPr/>
          <p:nvPr/>
        </p:nvSpPr>
        <p:spPr>
          <a:xfrm>
            <a:off x="2041864"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0D820681-1FCA-4414-A7AC-D7768FA64EA3}"/>
              </a:ext>
            </a:extLst>
          </p:cNvPr>
          <p:cNvSpPr/>
          <p:nvPr/>
        </p:nvSpPr>
        <p:spPr>
          <a:xfrm>
            <a:off x="7597805"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C598BC1F-DC2E-4753-95B6-1A83D4BE1C75}"/>
              </a:ext>
            </a:extLst>
          </p:cNvPr>
          <p:cNvSpPr txBox="1"/>
          <p:nvPr/>
        </p:nvSpPr>
        <p:spPr>
          <a:xfrm>
            <a:off x="2370338" y="3861786"/>
            <a:ext cx="1216241" cy="369332"/>
          </a:xfrm>
          <a:prstGeom prst="rect">
            <a:avLst/>
          </a:prstGeom>
          <a:noFill/>
        </p:spPr>
        <p:txBody>
          <a:bodyPr wrap="square" rtlCol="0">
            <a:spAutoFit/>
          </a:bodyPr>
          <a:lstStyle/>
          <a:p>
            <a:r>
              <a:rPr lang="en-US" dirty="0"/>
              <a:t>Supplier</a:t>
            </a:r>
          </a:p>
        </p:txBody>
      </p:sp>
      <p:sp>
        <p:nvSpPr>
          <p:cNvPr id="9" name="Arrow: Right 8">
            <a:extLst>
              <a:ext uri="{FF2B5EF4-FFF2-40B4-BE49-F238E27FC236}">
                <a16:creationId xmlns:a16="http://schemas.microsoft.com/office/drawing/2014/main" id="{F7AB8C13-83E7-4BB9-A8B8-94405FBBE645}"/>
              </a:ext>
            </a:extLst>
          </p:cNvPr>
          <p:cNvSpPr/>
          <p:nvPr/>
        </p:nvSpPr>
        <p:spPr>
          <a:xfrm>
            <a:off x="3746377"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08D5A816-1536-42C8-A36B-BAF2ED114974}"/>
              </a:ext>
            </a:extLst>
          </p:cNvPr>
          <p:cNvSpPr/>
          <p:nvPr/>
        </p:nvSpPr>
        <p:spPr>
          <a:xfrm>
            <a:off x="7041472"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43EEA16-D3A0-424D-A590-188CFED1E77C}"/>
              </a:ext>
            </a:extLst>
          </p:cNvPr>
          <p:cNvSpPr txBox="1"/>
          <p:nvPr/>
        </p:nvSpPr>
        <p:spPr>
          <a:xfrm>
            <a:off x="8062404" y="3861786"/>
            <a:ext cx="1216241" cy="369332"/>
          </a:xfrm>
          <a:prstGeom prst="rect">
            <a:avLst/>
          </a:prstGeom>
          <a:noFill/>
        </p:spPr>
        <p:txBody>
          <a:bodyPr wrap="square" rtlCol="0">
            <a:spAutoFit/>
          </a:bodyPr>
          <a:lstStyle/>
          <a:p>
            <a:r>
              <a:rPr lang="en-US" dirty="0"/>
              <a:t>Customer</a:t>
            </a:r>
          </a:p>
        </p:txBody>
      </p:sp>
      <p:sp>
        <p:nvSpPr>
          <p:cNvPr id="13" name="TextBox 12">
            <a:extLst>
              <a:ext uri="{FF2B5EF4-FFF2-40B4-BE49-F238E27FC236}">
                <a16:creationId xmlns:a16="http://schemas.microsoft.com/office/drawing/2014/main" id="{32C7F2B6-4AB6-428B-9362-29CC6D0CA83E}"/>
              </a:ext>
            </a:extLst>
          </p:cNvPr>
          <p:cNvSpPr txBox="1"/>
          <p:nvPr/>
        </p:nvSpPr>
        <p:spPr>
          <a:xfrm>
            <a:off x="5297748" y="1769607"/>
            <a:ext cx="1216241" cy="369332"/>
          </a:xfrm>
          <a:prstGeom prst="rect">
            <a:avLst/>
          </a:prstGeom>
          <a:noFill/>
        </p:spPr>
        <p:txBody>
          <a:bodyPr wrap="square" rtlCol="0">
            <a:spAutoFit/>
          </a:bodyPr>
          <a:lstStyle/>
          <a:p>
            <a:r>
              <a:rPr lang="en-US" dirty="0"/>
              <a:t>Process</a:t>
            </a:r>
          </a:p>
        </p:txBody>
      </p:sp>
      <p:sp>
        <p:nvSpPr>
          <p:cNvPr id="14" name="TextBox 13">
            <a:extLst>
              <a:ext uri="{FF2B5EF4-FFF2-40B4-BE49-F238E27FC236}">
                <a16:creationId xmlns:a16="http://schemas.microsoft.com/office/drawing/2014/main" id="{EDFD70B8-C694-4FB2-96E3-160246DF001F}"/>
              </a:ext>
            </a:extLst>
          </p:cNvPr>
          <p:cNvSpPr txBox="1"/>
          <p:nvPr/>
        </p:nvSpPr>
        <p:spPr>
          <a:xfrm>
            <a:off x="7066623" y="2720266"/>
            <a:ext cx="1216241" cy="369332"/>
          </a:xfrm>
          <a:prstGeom prst="rect">
            <a:avLst/>
          </a:prstGeom>
          <a:noFill/>
        </p:spPr>
        <p:txBody>
          <a:bodyPr wrap="square" rtlCol="0">
            <a:spAutoFit/>
          </a:bodyPr>
          <a:lstStyle/>
          <a:p>
            <a:r>
              <a:rPr lang="en-US" dirty="0"/>
              <a:t>Output</a:t>
            </a:r>
          </a:p>
        </p:txBody>
      </p:sp>
      <p:sp>
        <p:nvSpPr>
          <p:cNvPr id="15" name="TextBox 14">
            <a:extLst>
              <a:ext uri="{FF2B5EF4-FFF2-40B4-BE49-F238E27FC236}">
                <a16:creationId xmlns:a16="http://schemas.microsoft.com/office/drawing/2014/main" id="{9F03BFDC-2358-4C93-9A3E-EF211BCD9457}"/>
              </a:ext>
            </a:extLst>
          </p:cNvPr>
          <p:cNvSpPr txBox="1"/>
          <p:nvPr/>
        </p:nvSpPr>
        <p:spPr>
          <a:xfrm>
            <a:off x="3876582" y="2744680"/>
            <a:ext cx="1216241" cy="369332"/>
          </a:xfrm>
          <a:prstGeom prst="rect">
            <a:avLst/>
          </a:prstGeom>
          <a:noFill/>
        </p:spPr>
        <p:txBody>
          <a:bodyPr wrap="square" rtlCol="0">
            <a:spAutoFit/>
          </a:bodyPr>
          <a:lstStyle/>
          <a:p>
            <a:r>
              <a:rPr lang="en-US" dirty="0"/>
              <a:t>Input</a:t>
            </a:r>
          </a:p>
        </p:txBody>
      </p:sp>
      <p:sp>
        <p:nvSpPr>
          <p:cNvPr id="16" name="Rectangle 15">
            <a:extLst>
              <a:ext uri="{FF2B5EF4-FFF2-40B4-BE49-F238E27FC236}">
                <a16:creationId xmlns:a16="http://schemas.microsoft.com/office/drawing/2014/main" id="{9ED195FF-9F27-48A1-8375-1B797F5A6342}"/>
              </a:ext>
            </a:extLst>
          </p:cNvPr>
          <p:cNvSpPr/>
          <p:nvPr/>
        </p:nvSpPr>
        <p:spPr>
          <a:xfrm>
            <a:off x="4885676" y="3232581"/>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03F830C-13CE-41D4-B332-7C3DF75FFFF0}"/>
              </a:ext>
            </a:extLst>
          </p:cNvPr>
          <p:cNvSpPr/>
          <p:nvPr/>
        </p:nvSpPr>
        <p:spPr>
          <a:xfrm>
            <a:off x="5791940" y="3227033"/>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D2C3D74E-E3D8-432E-A14F-24C836B97257}"/>
              </a:ext>
            </a:extLst>
          </p:cNvPr>
          <p:cNvSpPr/>
          <p:nvPr/>
        </p:nvSpPr>
        <p:spPr>
          <a:xfrm>
            <a:off x="5388740" y="2637525"/>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 name="Straight Arrow Connector 18">
            <a:extLst>
              <a:ext uri="{FF2B5EF4-FFF2-40B4-BE49-F238E27FC236}">
                <a16:creationId xmlns:a16="http://schemas.microsoft.com/office/drawing/2014/main" id="{C5819CC2-5E72-47C1-969F-ACA21A693C4A}"/>
              </a:ext>
            </a:extLst>
          </p:cNvPr>
          <p:cNvCxnSpPr>
            <a:stCxn id="16" idx="0"/>
            <a:endCxn id="18" idx="1"/>
          </p:cNvCxnSpPr>
          <p:nvPr/>
        </p:nvCxnSpPr>
        <p:spPr>
          <a:xfrm flipV="1">
            <a:off x="5160884" y="2822191"/>
            <a:ext cx="227856" cy="410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61B0960-5A3A-406E-A061-474C58CFEAC4}"/>
              </a:ext>
            </a:extLst>
          </p:cNvPr>
          <p:cNvCxnSpPr>
            <a:cxnSpLocks/>
            <a:endCxn id="17" idx="0"/>
          </p:cNvCxnSpPr>
          <p:nvPr/>
        </p:nvCxnSpPr>
        <p:spPr>
          <a:xfrm>
            <a:off x="5925475" y="2822191"/>
            <a:ext cx="141673" cy="404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5641731-7171-4FDA-A9DF-EB2B2B99B872}"/>
              </a:ext>
            </a:extLst>
          </p:cNvPr>
          <p:cNvCxnSpPr>
            <a:cxnSpLocks/>
          </p:cNvCxnSpPr>
          <p:nvPr/>
        </p:nvCxnSpPr>
        <p:spPr>
          <a:xfrm>
            <a:off x="4714043" y="3429000"/>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74C3A90-F3F7-4571-8B40-7B60412F231D}"/>
              </a:ext>
            </a:extLst>
          </p:cNvPr>
          <p:cNvCxnSpPr>
            <a:cxnSpLocks/>
          </p:cNvCxnSpPr>
          <p:nvPr/>
        </p:nvCxnSpPr>
        <p:spPr>
          <a:xfrm>
            <a:off x="6342356" y="3423821"/>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close up of a map&#10;&#10;Description automatically generated">
            <a:extLst>
              <a:ext uri="{FF2B5EF4-FFF2-40B4-BE49-F238E27FC236}">
                <a16:creationId xmlns:a16="http://schemas.microsoft.com/office/drawing/2014/main" id="{EAA93C3E-DA76-4165-86A1-5638E6DE4318}"/>
              </a:ext>
            </a:extLst>
          </p:cNvPr>
          <p:cNvPicPr>
            <a:picLocks noChangeAspect="1"/>
          </p:cNvPicPr>
          <p:nvPr/>
        </p:nvPicPr>
        <p:blipFill>
          <a:blip r:embed="rId3">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17842" y="4749553"/>
            <a:ext cx="3261064" cy="1203345"/>
          </a:xfrm>
          <a:prstGeom prst="rect">
            <a:avLst/>
          </a:prstGeom>
          <a:ln>
            <a:solidFill>
              <a:schemeClr val="tx1"/>
            </a:solidFill>
          </a:ln>
        </p:spPr>
      </p:pic>
      <p:sp>
        <p:nvSpPr>
          <p:cNvPr id="24" name="TextBox 23">
            <a:extLst>
              <a:ext uri="{FF2B5EF4-FFF2-40B4-BE49-F238E27FC236}">
                <a16:creationId xmlns:a16="http://schemas.microsoft.com/office/drawing/2014/main" id="{6B5BC262-BA2D-43DA-A412-9406BC86D965}"/>
              </a:ext>
            </a:extLst>
          </p:cNvPr>
          <p:cNvSpPr txBox="1"/>
          <p:nvPr/>
        </p:nvSpPr>
        <p:spPr>
          <a:xfrm>
            <a:off x="7145047" y="5984740"/>
            <a:ext cx="3608459" cy="369332"/>
          </a:xfrm>
          <a:prstGeom prst="rect">
            <a:avLst/>
          </a:prstGeom>
          <a:noFill/>
        </p:spPr>
        <p:txBody>
          <a:bodyPr wrap="square" rtlCol="0">
            <a:spAutoFit/>
          </a:bodyPr>
          <a:lstStyle/>
          <a:p>
            <a:r>
              <a:rPr lang="en-US" dirty="0"/>
              <a:t>Process Performance Indicator</a:t>
            </a:r>
          </a:p>
        </p:txBody>
      </p:sp>
      <p:cxnSp>
        <p:nvCxnSpPr>
          <p:cNvPr id="25" name="Straight Arrow Connector 24">
            <a:extLst>
              <a:ext uri="{FF2B5EF4-FFF2-40B4-BE49-F238E27FC236}">
                <a16:creationId xmlns:a16="http://schemas.microsoft.com/office/drawing/2014/main" id="{13BB0D3A-2777-4F3E-A774-201D4EA37713}"/>
              </a:ext>
            </a:extLst>
          </p:cNvPr>
          <p:cNvCxnSpPr/>
          <p:nvPr/>
        </p:nvCxnSpPr>
        <p:spPr>
          <a:xfrm>
            <a:off x="7198468" y="3423821"/>
            <a:ext cx="606483" cy="1187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C79572-1A05-4E9F-8648-580BB7B8A501}"/>
              </a:ext>
            </a:extLst>
          </p:cNvPr>
          <p:cNvSpPr txBox="1"/>
          <p:nvPr/>
        </p:nvSpPr>
        <p:spPr>
          <a:xfrm>
            <a:off x="935185" y="4407393"/>
            <a:ext cx="486309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Is the Process Highly Visible?</a:t>
            </a:r>
          </a:p>
          <a:p>
            <a:pPr marL="285750" indent="-285750">
              <a:buFont typeface="Arial" panose="020B0604020202020204" pitchFamily="34" charset="0"/>
              <a:buChar char="•"/>
            </a:pPr>
            <a:r>
              <a:rPr lang="en-US" dirty="0"/>
              <a:t>Do You Have a Target KPI History?</a:t>
            </a:r>
          </a:p>
          <a:p>
            <a:pPr marL="285750" indent="-285750">
              <a:buFont typeface="Arial" panose="020B0604020202020204" pitchFamily="34" charset="0"/>
              <a:buChar char="•"/>
            </a:pPr>
            <a:r>
              <a:rPr lang="en-US" dirty="0"/>
              <a:t>Do You Have Historical Explanatory Data? (Transactions, Interactions, Events, Machine )</a:t>
            </a:r>
          </a:p>
          <a:p>
            <a:pPr marL="285750" indent="-285750">
              <a:buFont typeface="Arial" panose="020B0604020202020204" pitchFamily="34" charset="0"/>
              <a:buChar char="•"/>
            </a:pPr>
            <a:r>
              <a:rPr lang="en-US" dirty="0"/>
              <a:t>Can Explanation and Prediction Be Leveraged to Improve Process Quality and Productivity?</a:t>
            </a:r>
          </a:p>
        </p:txBody>
      </p:sp>
    </p:spTree>
    <p:extLst>
      <p:ext uri="{BB962C8B-B14F-4D97-AF65-F5344CB8AC3E}">
        <p14:creationId xmlns:p14="http://schemas.microsoft.com/office/powerpoint/2010/main" val="2205662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6A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69C8AB1A-70BA-47EB-956E-FC7D29E1DF46}"/>
              </a:ext>
            </a:extLst>
          </p:cNvPr>
          <p:cNvSpPr/>
          <p:nvPr/>
        </p:nvSpPr>
        <p:spPr>
          <a:xfrm>
            <a:off x="4332303" y="2077375"/>
            <a:ext cx="2787589" cy="1713390"/>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a:extLst>
              <a:ext uri="{FF2B5EF4-FFF2-40B4-BE49-F238E27FC236}">
                <a16:creationId xmlns:a16="http://schemas.microsoft.com/office/drawing/2014/main" id="{EF895372-6260-4E2A-B87B-89140E2D0716}"/>
              </a:ext>
            </a:extLst>
          </p:cNvPr>
          <p:cNvSpPr/>
          <p:nvPr/>
        </p:nvSpPr>
        <p:spPr>
          <a:xfrm>
            <a:off x="2041864"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Isosceles Triangle 5">
            <a:extLst>
              <a:ext uri="{FF2B5EF4-FFF2-40B4-BE49-F238E27FC236}">
                <a16:creationId xmlns:a16="http://schemas.microsoft.com/office/drawing/2014/main" id="{7C8CF53F-2AFB-4AB5-9B79-EF55BF2A0BDC}"/>
              </a:ext>
            </a:extLst>
          </p:cNvPr>
          <p:cNvSpPr/>
          <p:nvPr/>
        </p:nvSpPr>
        <p:spPr>
          <a:xfrm>
            <a:off x="7597805" y="2663301"/>
            <a:ext cx="1812526" cy="1127464"/>
          </a:xfrm>
          <a:prstGeom prst="triangl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30E05C5-95F0-49B6-9893-17DB3A28F5CE}"/>
              </a:ext>
            </a:extLst>
          </p:cNvPr>
          <p:cNvSpPr txBox="1"/>
          <p:nvPr/>
        </p:nvSpPr>
        <p:spPr>
          <a:xfrm>
            <a:off x="2370338" y="3861786"/>
            <a:ext cx="1216241" cy="369332"/>
          </a:xfrm>
          <a:prstGeom prst="rect">
            <a:avLst/>
          </a:prstGeom>
          <a:noFill/>
        </p:spPr>
        <p:txBody>
          <a:bodyPr wrap="square" rtlCol="0">
            <a:spAutoFit/>
          </a:bodyPr>
          <a:lstStyle/>
          <a:p>
            <a:r>
              <a:rPr lang="en-US" dirty="0"/>
              <a:t>Supplier</a:t>
            </a:r>
          </a:p>
        </p:txBody>
      </p:sp>
      <p:sp>
        <p:nvSpPr>
          <p:cNvPr id="9" name="Arrow: Right 8">
            <a:extLst>
              <a:ext uri="{FF2B5EF4-FFF2-40B4-BE49-F238E27FC236}">
                <a16:creationId xmlns:a16="http://schemas.microsoft.com/office/drawing/2014/main" id="{607DC6AF-C537-4974-88C9-D0B89A395579}"/>
              </a:ext>
            </a:extLst>
          </p:cNvPr>
          <p:cNvSpPr/>
          <p:nvPr/>
        </p:nvSpPr>
        <p:spPr>
          <a:xfrm>
            <a:off x="3746377"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08A3206E-1D52-48E0-958B-696B9A0DBE7B}"/>
              </a:ext>
            </a:extLst>
          </p:cNvPr>
          <p:cNvSpPr/>
          <p:nvPr/>
        </p:nvSpPr>
        <p:spPr>
          <a:xfrm>
            <a:off x="7041472" y="3036163"/>
            <a:ext cx="763479" cy="39283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393795F5-24FC-47FE-9762-A2E68B909876}"/>
              </a:ext>
            </a:extLst>
          </p:cNvPr>
          <p:cNvSpPr txBox="1"/>
          <p:nvPr/>
        </p:nvSpPr>
        <p:spPr>
          <a:xfrm>
            <a:off x="8062404" y="3861786"/>
            <a:ext cx="1216241" cy="369332"/>
          </a:xfrm>
          <a:prstGeom prst="rect">
            <a:avLst/>
          </a:prstGeom>
          <a:noFill/>
        </p:spPr>
        <p:txBody>
          <a:bodyPr wrap="square" rtlCol="0">
            <a:spAutoFit/>
          </a:bodyPr>
          <a:lstStyle/>
          <a:p>
            <a:r>
              <a:rPr lang="en-US" dirty="0"/>
              <a:t>Customer</a:t>
            </a:r>
          </a:p>
        </p:txBody>
      </p:sp>
      <p:sp>
        <p:nvSpPr>
          <p:cNvPr id="13" name="TextBox 12">
            <a:extLst>
              <a:ext uri="{FF2B5EF4-FFF2-40B4-BE49-F238E27FC236}">
                <a16:creationId xmlns:a16="http://schemas.microsoft.com/office/drawing/2014/main" id="{9F9163BE-5561-4F6C-AB28-A011D2A8094A}"/>
              </a:ext>
            </a:extLst>
          </p:cNvPr>
          <p:cNvSpPr txBox="1"/>
          <p:nvPr/>
        </p:nvSpPr>
        <p:spPr>
          <a:xfrm>
            <a:off x="7066623" y="2720266"/>
            <a:ext cx="1216241" cy="369332"/>
          </a:xfrm>
          <a:prstGeom prst="rect">
            <a:avLst/>
          </a:prstGeom>
          <a:noFill/>
        </p:spPr>
        <p:txBody>
          <a:bodyPr wrap="square" rtlCol="0">
            <a:spAutoFit/>
          </a:bodyPr>
          <a:lstStyle/>
          <a:p>
            <a:r>
              <a:rPr lang="en-US" dirty="0"/>
              <a:t>Output</a:t>
            </a:r>
          </a:p>
        </p:txBody>
      </p:sp>
      <p:sp>
        <p:nvSpPr>
          <p:cNvPr id="14" name="TextBox 13">
            <a:extLst>
              <a:ext uri="{FF2B5EF4-FFF2-40B4-BE49-F238E27FC236}">
                <a16:creationId xmlns:a16="http://schemas.microsoft.com/office/drawing/2014/main" id="{CEACE14D-5E86-4780-AB98-9AA5EC362AB4}"/>
              </a:ext>
            </a:extLst>
          </p:cNvPr>
          <p:cNvSpPr txBox="1"/>
          <p:nvPr/>
        </p:nvSpPr>
        <p:spPr>
          <a:xfrm>
            <a:off x="3876582" y="2744680"/>
            <a:ext cx="1216241" cy="369332"/>
          </a:xfrm>
          <a:prstGeom prst="rect">
            <a:avLst/>
          </a:prstGeom>
          <a:noFill/>
        </p:spPr>
        <p:txBody>
          <a:bodyPr wrap="square" rtlCol="0">
            <a:spAutoFit/>
          </a:bodyPr>
          <a:lstStyle/>
          <a:p>
            <a:r>
              <a:rPr lang="en-US" dirty="0"/>
              <a:t>Input</a:t>
            </a:r>
          </a:p>
        </p:txBody>
      </p:sp>
      <p:sp>
        <p:nvSpPr>
          <p:cNvPr id="15" name="Rectangle 14">
            <a:extLst>
              <a:ext uri="{FF2B5EF4-FFF2-40B4-BE49-F238E27FC236}">
                <a16:creationId xmlns:a16="http://schemas.microsoft.com/office/drawing/2014/main" id="{DAFF18AE-4730-49C1-9465-9B93C3C7EA92}"/>
              </a:ext>
            </a:extLst>
          </p:cNvPr>
          <p:cNvSpPr/>
          <p:nvPr/>
        </p:nvSpPr>
        <p:spPr>
          <a:xfrm>
            <a:off x="4885676" y="3232581"/>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B9C0419B-4732-4A41-AF40-7A0E2A12299F}"/>
              </a:ext>
            </a:extLst>
          </p:cNvPr>
          <p:cNvSpPr/>
          <p:nvPr/>
        </p:nvSpPr>
        <p:spPr>
          <a:xfrm>
            <a:off x="5791940" y="3227033"/>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46DC74B-DDBE-4DBA-B633-6F81EE6E2979}"/>
              </a:ext>
            </a:extLst>
          </p:cNvPr>
          <p:cNvSpPr/>
          <p:nvPr/>
        </p:nvSpPr>
        <p:spPr>
          <a:xfrm>
            <a:off x="5388740" y="2637525"/>
            <a:ext cx="550416" cy="369332"/>
          </a:xfrm>
          <a:prstGeom prst="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D8CE425D-E015-4BD9-A85C-CADCD2848DBE}"/>
              </a:ext>
            </a:extLst>
          </p:cNvPr>
          <p:cNvCxnSpPr>
            <a:stCxn id="15" idx="0"/>
            <a:endCxn id="17" idx="1"/>
          </p:cNvCxnSpPr>
          <p:nvPr/>
        </p:nvCxnSpPr>
        <p:spPr>
          <a:xfrm flipV="1">
            <a:off x="5160884" y="2822191"/>
            <a:ext cx="227856" cy="4103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9C7ED6C-9BCB-4F6E-88A6-F56DA1A332BD}"/>
              </a:ext>
            </a:extLst>
          </p:cNvPr>
          <p:cNvCxnSpPr>
            <a:cxnSpLocks/>
            <a:endCxn id="16" idx="0"/>
          </p:cNvCxnSpPr>
          <p:nvPr/>
        </p:nvCxnSpPr>
        <p:spPr>
          <a:xfrm>
            <a:off x="5925475" y="2822191"/>
            <a:ext cx="141673" cy="40484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395F1B-1706-4598-936C-A5FA8E2AD9C3}"/>
              </a:ext>
            </a:extLst>
          </p:cNvPr>
          <p:cNvCxnSpPr>
            <a:cxnSpLocks/>
          </p:cNvCxnSpPr>
          <p:nvPr/>
        </p:nvCxnSpPr>
        <p:spPr>
          <a:xfrm>
            <a:off x="4714043" y="3429000"/>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98405E4-0AEE-4BFF-ACB3-9003726BC479}"/>
              </a:ext>
            </a:extLst>
          </p:cNvPr>
          <p:cNvCxnSpPr>
            <a:cxnSpLocks/>
          </p:cNvCxnSpPr>
          <p:nvPr/>
        </p:nvCxnSpPr>
        <p:spPr>
          <a:xfrm>
            <a:off x="6342356" y="3423821"/>
            <a:ext cx="1716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descr="A close up of a map&#10;&#10;Description automatically generated">
            <a:extLst>
              <a:ext uri="{FF2B5EF4-FFF2-40B4-BE49-F238E27FC236}">
                <a16:creationId xmlns:a16="http://schemas.microsoft.com/office/drawing/2014/main" id="{7C646EFC-1AFA-4549-9620-3A037542E4F3}"/>
              </a:ext>
            </a:extLst>
          </p:cNvPr>
          <p:cNvPicPr>
            <a:picLocks noChangeAspect="1"/>
          </p:cNvPicPr>
          <p:nvPr/>
        </p:nvPicPr>
        <p:blipFill>
          <a:blip r:embed="rId3">
            <a:grayscl/>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017842" y="4749553"/>
            <a:ext cx="3261064" cy="1203345"/>
          </a:xfrm>
          <a:prstGeom prst="rect">
            <a:avLst/>
          </a:prstGeom>
          <a:ln>
            <a:solidFill>
              <a:schemeClr val="tx1"/>
            </a:solidFill>
          </a:ln>
        </p:spPr>
      </p:pic>
      <p:sp>
        <p:nvSpPr>
          <p:cNvPr id="23" name="TextBox 22">
            <a:extLst>
              <a:ext uri="{FF2B5EF4-FFF2-40B4-BE49-F238E27FC236}">
                <a16:creationId xmlns:a16="http://schemas.microsoft.com/office/drawing/2014/main" id="{917AF570-F575-4E15-BE0C-78AB2DDF52A5}"/>
              </a:ext>
            </a:extLst>
          </p:cNvPr>
          <p:cNvSpPr txBox="1"/>
          <p:nvPr/>
        </p:nvSpPr>
        <p:spPr>
          <a:xfrm>
            <a:off x="7145047" y="5984740"/>
            <a:ext cx="3608459" cy="369332"/>
          </a:xfrm>
          <a:prstGeom prst="rect">
            <a:avLst/>
          </a:prstGeom>
          <a:noFill/>
        </p:spPr>
        <p:txBody>
          <a:bodyPr wrap="square" rtlCol="0">
            <a:spAutoFit/>
          </a:bodyPr>
          <a:lstStyle/>
          <a:p>
            <a:r>
              <a:rPr lang="en-US" dirty="0"/>
              <a:t>KPI: Process Performance Indicator</a:t>
            </a:r>
          </a:p>
        </p:txBody>
      </p:sp>
      <p:cxnSp>
        <p:nvCxnSpPr>
          <p:cNvPr id="24" name="Straight Arrow Connector 23">
            <a:extLst>
              <a:ext uri="{FF2B5EF4-FFF2-40B4-BE49-F238E27FC236}">
                <a16:creationId xmlns:a16="http://schemas.microsoft.com/office/drawing/2014/main" id="{11803A38-FE20-4162-B375-CE53D410E9FE}"/>
              </a:ext>
            </a:extLst>
          </p:cNvPr>
          <p:cNvCxnSpPr/>
          <p:nvPr/>
        </p:nvCxnSpPr>
        <p:spPr>
          <a:xfrm>
            <a:off x="7198468" y="3423821"/>
            <a:ext cx="606483" cy="11870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Arrow: Curved Right 24">
            <a:extLst>
              <a:ext uri="{FF2B5EF4-FFF2-40B4-BE49-F238E27FC236}">
                <a16:creationId xmlns:a16="http://schemas.microsoft.com/office/drawing/2014/main" id="{B922D418-FD4D-44DB-9A0E-A2DEF77BF907}"/>
              </a:ext>
            </a:extLst>
          </p:cNvPr>
          <p:cNvSpPr/>
          <p:nvPr/>
        </p:nvSpPr>
        <p:spPr>
          <a:xfrm>
            <a:off x="4171139" y="3564915"/>
            <a:ext cx="740388" cy="1881861"/>
          </a:xfrm>
          <a:prstGeom prst="curved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Arrow: Curved Right 25">
            <a:extLst>
              <a:ext uri="{FF2B5EF4-FFF2-40B4-BE49-F238E27FC236}">
                <a16:creationId xmlns:a16="http://schemas.microsoft.com/office/drawing/2014/main" id="{7B9DF822-CE86-43E9-8133-B82D0D7C026D}"/>
              </a:ext>
            </a:extLst>
          </p:cNvPr>
          <p:cNvSpPr/>
          <p:nvPr/>
        </p:nvSpPr>
        <p:spPr>
          <a:xfrm rot="11684268">
            <a:off x="6174134" y="3590053"/>
            <a:ext cx="740388" cy="1908087"/>
          </a:xfrm>
          <a:prstGeom prst="curved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a:extLst>
              <a:ext uri="{FF2B5EF4-FFF2-40B4-BE49-F238E27FC236}">
                <a16:creationId xmlns:a16="http://schemas.microsoft.com/office/drawing/2014/main" id="{140ED5C0-689F-4F94-A7DA-4124CB69A170}"/>
              </a:ext>
            </a:extLst>
          </p:cNvPr>
          <p:cNvSpPr txBox="1"/>
          <p:nvPr/>
        </p:nvSpPr>
        <p:spPr>
          <a:xfrm>
            <a:off x="4998442" y="5143298"/>
            <a:ext cx="906264" cy="400110"/>
          </a:xfrm>
          <a:prstGeom prst="rect">
            <a:avLst/>
          </a:prstGeom>
          <a:noFill/>
        </p:spPr>
        <p:txBody>
          <a:bodyPr wrap="square" rtlCol="0">
            <a:spAutoFit/>
          </a:bodyPr>
          <a:lstStyle/>
          <a:p>
            <a:r>
              <a:rPr lang="en-US" sz="2000" dirty="0"/>
              <a:t>Y=f(X)</a:t>
            </a:r>
          </a:p>
        </p:txBody>
      </p:sp>
      <p:sp>
        <p:nvSpPr>
          <p:cNvPr id="28" name="TextBox 27">
            <a:extLst>
              <a:ext uri="{FF2B5EF4-FFF2-40B4-BE49-F238E27FC236}">
                <a16:creationId xmlns:a16="http://schemas.microsoft.com/office/drawing/2014/main" id="{C0D6E500-B0AB-4DF8-9F08-2FF3A5BE4895}"/>
              </a:ext>
            </a:extLst>
          </p:cNvPr>
          <p:cNvSpPr txBox="1"/>
          <p:nvPr/>
        </p:nvSpPr>
        <p:spPr>
          <a:xfrm>
            <a:off x="4385309" y="4125628"/>
            <a:ext cx="1066265" cy="523220"/>
          </a:xfrm>
          <a:prstGeom prst="rect">
            <a:avLst/>
          </a:prstGeom>
          <a:noFill/>
        </p:spPr>
        <p:txBody>
          <a:bodyPr wrap="square" rtlCol="0">
            <a:spAutoFit/>
          </a:bodyPr>
          <a:lstStyle/>
          <a:p>
            <a:r>
              <a:rPr lang="en-US" sz="1400" i="1" dirty="0"/>
              <a:t>Process </a:t>
            </a:r>
          </a:p>
          <a:p>
            <a:r>
              <a:rPr lang="en-US" sz="1400" i="1" dirty="0"/>
              <a:t>X Data</a:t>
            </a:r>
          </a:p>
        </p:txBody>
      </p:sp>
      <p:sp>
        <p:nvSpPr>
          <p:cNvPr id="29" name="TextBox 28">
            <a:extLst>
              <a:ext uri="{FF2B5EF4-FFF2-40B4-BE49-F238E27FC236}">
                <a16:creationId xmlns:a16="http://schemas.microsoft.com/office/drawing/2014/main" id="{B719EBAF-1007-472A-9CF2-A5E9D0DE2422}"/>
              </a:ext>
            </a:extLst>
          </p:cNvPr>
          <p:cNvSpPr txBox="1"/>
          <p:nvPr/>
        </p:nvSpPr>
        <p:spPr>
          <a:xfrm>
            <a:off x="5365942" y="3858604"/>
            <a:ext cx="1581750" cy="523220"/>
          </a:xfrm>
          <a:prstGeom prst="rect">
            <a:avLst/>
          </a:prstGeom>
          <a:noFill/>
        </p:spPr>
        <p:txBody>
          <a:bodyPr wrap="square" rtlCol="0">
            <a:spAutoFit/>
          </a:bodyPr>
          <a:lstStyle/>
          <a:p>
            <a:pPr algn="ctr"/>
            <a:r>
              <a:rPr lang="en-US" sz="1400" i="1" dirty="0"/>
              <a:t>Preventative</a:t>
            </a:r>
          </a:p>
          <a:p>
            <a:pPr algn="ctr"/>
            <a:r>
              <a:rPr lang="en-US" sz="1400" i="1" dirty="0"/>
              <a:t>Actions</a:t>
            </a:r>
          </a:p>
        </p:txBody>
      </p:sp>
      <p:sp>
        <p:nvSpPr>
          <p:cNvPr id="30" name="TextBox 29">
            <a:extLst>
              <a:ext uri="{FF2B5EF4-FFF2-40B4-BE49-F238E27FC236}">
                <a16:creationId xmlns:a16="http://schemas.microsoft.com/office/drawing/2014/main" id="{0D5D8F5E-317D-41BE-9D87-4CDE1B4DD153}"/>
              </a:ext>
            </a:extLst>
          </p:cNvPr>
          <p:cNvSpPr txBox="1"/>
          <p:nvPr/>
        </p:nvSpPr>
        <p:spPr>
          <a:xfrm>
            <a:off x="5507720" y="4813506"/>
            <a:ext cx="1581750" cy="307777"/>
          </a:xfrm>
          <a:prstGeom prst="rect">
            <a:avLst/>
          </a:prstGeom>
          <a:noFill/>
        </p:spPr>
        <p:txBody>
          <a:bodyPr wrap="square" rtlCol="0">
            <a:spAutoFit/>
          </a:bodyPr>
          <a:lstStyle/>
          <a:p>
            <a:r>
              <a:rPr lang="en-US" sz="1400" i="1" dirty="0"/>
              <a:t>Predictions Y’</a:t>
            </a:r>
          </a:p>
        </p:txBody>
      </p:sp>
      <p:sp>
        <p:nvSpPr>
          <p:cNvPr id="31" name="TextBox 30">
            <a:extLst>
              <a:ext uri="{FF2B5EF4-FFF2-40B4-BE49-F238E27FC236}">
                <a16:creationId xmlns:a16="http://schemas.microsoft.com/office/drawing/2014/main" id="{9E8FEAFC-56FA-43C8-9F06-890D6EB4F9E8}"/>
              </a:ext>
            </a:extLst>
          </p:cNvPr>
          <p:cNvSpPr txBox="1"/>
          <p:nvPr/>
        </p:nvSpPr>
        <p:spPr>
          <a:xfrm>
            <a:off x="5795917" y="4453065"/>
            <a:ext cx="1581750" cy="307777"/>
          </a:xfrm>
          <a:prstGeom prst="rect">
            <a:avLst/>
          </a:prstGeom>
          <a:noFill/>
        </p:spPr>
        <p:txBody>
          <a:bodyPr wrap="square" rtlCol="0">
            <a:spAutoFit/>
          </a:bodyPr>
          <a:lstStyle/>
          <a:p>
            <a:r>
              <a:rPr lang="en-US" sz="1400" i="1" dirty="0"/>
              <a:t>Decisions</a:t>
            </a:r>
          </a:p>
        </p:txBody>
      </p:sp>
      <p:sp>
        <p:nvSpPr>
          <p:cNvPr id="32" name="TextBox 31">
            <a:extLst>
              <a:ext uri="{FF2B5EF4-FFF2-40B4-BE49-F238E27FC236}">
                <a16:creationId xmlns:a16="http://schemas.microsoft.com/office/drawing/2014/main" id="{87FC8D45-B40F-4ADC-9006-EA0A3844CFDC}"/>
              </a:ext>
            </a:extLst>
          </p:cNvPr>
          <p:cNvSpPr txBox="1"/>
          <p:nvPr/>
        </p:nvSpPr>
        <p:spPr>
          <a:xfrm>
            <a:off x="7955333" y="4721173"/>
            <a:ext cx="906264" cy="400110"/>
          </a:xfrm>
          <a:prstGeom prst="rect">
            <a:avLst/>
          </a:prstGeom>
          <a:noFill/>
        </p:spPr>
        <p:txBody>
          <a:bodyPr wrap="square" rtlCol="0">
            <a:spAutoFit/>
          </a:bodyPr>
          <a:lstStyle/>
          <a:p>
            <a:r>
              <a:rPr lang="en-US" sz="2000" dirty="0">
                <a:solidFill>
                  <a:schemeClr val="bg1">
                    <a:lumMod val="50000"/>
                  </a:schemeClr>
                </a:solidFill>
              </a:rPr>
              <a:t>Y</a:t>
            </a:r>
          </a:p>
        </p:txBody>
      </p:sp>
      <p:sp>
        <p:nvSpPr>
          <p:cNvPr id="33" name="TextBox 32">
            <a:extLst>
              <a:ext uri="{FF2B5EF4-FFF2-40B4-BE49-F238E27FC236}">
                <a16:creationId xmlns:a16="http://schemas.microsoft.com/office/drawing/2014/main" id="{E3C392ED-A4AD-4FE7-B4B0-9EC9F1A35DBA}"/>
              </a:ext>
            </a:extLst>
          </p:cNvPr>
          <p:cNvSpPr txBox="1"/>
          <p:nvPr/>
        </p:nvSpPr>
        <p:spPr>
          <a:xfrm>
            <a:off x="5964307" y="2517657"/>
            <a:ext cx="1581750" cy="523220"/>
          </a:xfrm>
          <a:prstGeom prst="rect">
            <a:avLst/>
          </a:prstGeom>
          <a:noFill/>
        </p:spPr>
        <p:txBody>
          <a:bodyPr wrap="square" rtlCol="0">
            <a:spAutoFit/>
          </a:bodyPr>
          <a:lstStyle/>
          <a:p>
            <a:pPr algn="ctr"/>
            <a:r>
              <a:rPr lang="en-US" sz="1400" i="1" dirty="0"/>
              <a:t>Automated</a:t>
            </a:r>
          </a:p>
          <a:p>
            <a:pPr algn="ctr"/>
            <a:r>
              <a:rPr lang="en-US" sz="1400" i="1" dirty="0"/>
              <a:t>Actions</a:t>
            </a:r>
          </a:p>
        </p:txBody>
      </p:sp>
      <p:grpSp>
        <p:nvGrpSpPr>
          <p:cNvPr id="34" name="Group 33">
            <a:extLst>
              <a:ext uri="{FF2B5EF4-FFF2-40B4-BE49-F238E27FC236}">
                <a16:creationId xmlns:a16="http://schemas.microsoft.com/office/drawing/2014/main" id="{4EFEA835-AB00-4627-84A9-2CBE0C6D9868}"/>
              </a:ext>
            </a:extLst>
          </p:cNvPr>
          <p:cNvGrpSpPr/>
          <p:nvPr/>
        </p:nvGrpSpPr>
        <p:grpSpPr>
          <a:xfrm>
            <a:off x="4128116" y="1514888"/>
            <a:ext cx="3249551" cy="1148413"/>
            <a:chOff x="4128116" y="1514888"/>
            <a:chExt cx="3249551" cy="1148413"/>
          </a:xfrm>
        </p:grpSpPr>
        <p:sp>
          <p:nvSpPr>
            <p:cNvPr id="35" name="TextBox 34">
              <a:extLst>
                <a:ext uri="{FF2B5EF4-FFF2-40B4-BE49-F238E27FC236}">
                  <a16:creationId xmlns:a16="http://schemas.microsoft.com/office/drawing/2014/main" id="{A0C3BE63-249C-42F5-AE93-E0620EAAE7C3}"/>
                </a:ext>
              </a:extLst>
            </p:cNvPr>
            <p:cNvSpPr txBox="1"/>
            <p:nvPr/>
          </p:nvSpPr>
          <p:spPr>
            <a:xfrm>
              <a:off x="5297748" y="1769607"/>
              <a:ext cx="1216241" cy="369332"/>
            </a:xfrm>
            <a:prstGeom prst="rect">
              <a:avLst/>
            </a:prstGeom>
            <a:noFill/>
          </p:spPr>
          <p:txBody>
            <a:bodyPr wrap="square" rtlCol="0">
              <a:spAutoFit/>
            </a:bodyPr>
            <a:lstStyle/>
            <a:p>
              <a:r>
                <a:rPr lang="en-US" dirty="0"/>
                <a:t>Process</a:t>
              </a:r>
            </a:p>
          </p:txBody>
        </p:sp>
        <p:cxnSp>
          <p:nvCxnSpPr>
            <p:cNvPr id="36" name="Straight Connector 35">
              <a:extLst>
                <a:ext uri="{FF2B5EF4-FFF2-40B4-BE49-F238E27FC236}">
                  <a16:creationId xmlns:a16="http://schemas.microsoft.com/office/drawing/2014/main" id="{9084059C-0C12-423B-8E67-BBCF20688BF9}"/>
                </a:ext>
              </a:extLst>
            </p:cNvPr>
            <p:cNvCxnSpPr>
              <a:cxnSpLocks/>
            </p:cNvCxnSpPr>
            <p:nvPr/>
          </p:nvCxnSpPr>
          <p:spPr>
            <a:xfrm flipV="1">
              <a:off x="7377667" y="1647032"/>
              <a:ext cx="0" cy="10162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8F5F51D-432A-4FF4-8A2C-899C7B89E8A6}"/>
                </a:ext>
              </a:extLst>
            </p:cNvPr>
            <p:cNvCxnSpPr>
              <a:cxnSpLocks/>
            </p:cNvCxnSpPr>
            <p:nvPr/>
          </p:nvCxnSpPr>
          <p:spPr>
            <a:xfrm flipH="1" flipV="1">
              <a:off x="6342356" y="1647032"/>
              <a:ext cx="1035311" cy="1"/>
            </a:xfrm>
            <a:prstGeom prst="line">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DCE9444-B470-4D69-BF79-9235454FB513}"/>
                </a:ext>
              </a:extLst>
            </p:cNvPr>
            <p:cNvSpPr txBox="1"/>
            <p:nvPr/>
          </p:nvSpPr>
          <p:spPr>
            <a:xfrm>
              <a:off x="4856121" y="1514888"/>
              <a:ext cx="1566982" cy="261610"/>
            </a:xfrm>
            <a:prstGeom prst="rect">
              <a:avLst/>
            </a:prstGeom>
            <a:noFill/>
          </p:spPr>
          <p:txBody>
            <a:bodyPr wrap="square" rtlCol="0">
              <a:spAutoFit/>
            </a:bodyPr>
            <a:lstStyle/>
            <a:p>
              <a:r>
                <a:rPr lang="en-US" sz="1100" dirty="0">
                  <a:solidFill>
                    <a:srgbClr val="FF0000"/>
                  </a:solidFill>
                </a:rPr>
                <a:t>Reinforcement Learning</a:t>
              </a:r>
            </a:p>
          </p:txBody>
        </p:sp>
        <p:cxnSp>
          <p:nvCxnSpPr>
            <p:cNvPr id="39" name="Straight Connector 38">
              <a:extLst>
                <a:ext uri="{FF2B5EF4-FFF2-40B4-BE49-F238E27FC236}">
                  <a16:creationId xmlns:a16="http://schemas.microsoft.com/office/drawing/2014/main" id="{968417B5-9AA1-4926-90BF-689A9F99AE4E}"/>
                </a:ext>
              </a:extLst>
            </p:cNvPr>
            <p:cNvCxnSpPr>
              <a:cxnSpLocks/>
            </p:cNvCxnSpPr>
            <p:nvPr/>
          </p:nvCxnSpPr>
          <p:spPr>
            <a:xfrm flipH="1" flipV="1">
              <a:off x="4128116" y="1653353"/>
              <a:ext cx="783778" cy="1"/>
            </a:xfrm>
            <a:prstGeom prst="line">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77BB7C-08C1-445D-8C90-F3161C6AB656}"/>
                </a:ext>
              </a:extLst>
            </p:cNvPr>
            <p:cNvCxnSpPr>
              <a:cxnSpLocks/>
            </p:cNvCxnSpPr>
            <p:nvPr/>
          </p:nvCxnSpPr>
          <p:spPr>
            <a:xfrm flipV="1">
              <a:off x="4128116" y="1653354"/>
              <a:ext cx="0" cy="1009947"/>
            </a:xfrm>
            <a:prstGeom prst="line">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1" name="TextBox 40">
            <a:extLst>
              <a:ext uri="{FF2B5EF4-FFF2-40B4-BE49-F238E27FC236}">
                <a16:creationId xmlns:a16="http://schemas.microsoft.com/office/drawing/2014/main" id="{C05A5BB3-3CD8-4829-B352-E063B784E41E}"/>
              </a:ext>
            </a:extLst>
          </p:cNvPr>
          <p:cNvSpPr txBox="1"/>
          <p:nvPr/>
        </p:nvSpPr>
        <p:spPr>
          <a:xfrm>
            <a:off x="7377666" y="1828433"/>
            <a:ext cx="3149085" cy="430887"/>
          </a:xfrm>
          <a:prstGeom prst="rect">
            <a:avLst/>
          </a:prstGeom>
          <a:noFill/>
        </p:spPr>
        <p:txBody>
          <a:bodyPr wrap="square" rtlCol="0">
            <a:spAutoFit/>
          </a:bodyPr>
          <a:lstStyle/>
          <a:p>
            <a:r>
              <a:rPr lang="en-US" sz="1100" dirty="0">
                <a:solidFill>
                  <a:srgbClr val="FF0000"/>
                </a:solidFill>
              </a:rPr>
              <a:t>Closed Loop Not In Our Scope</a:t>
            </a:r>
          </a:p>
          <a:p>
            <a:r>
              <a:rPr lang="en-US" sz="1100" dirty="0">
                <a:solidFill>
                  <a:srgbClr val="FF0000"/>
                </a:solidFill>
              </a:rPr>
              <a:t>Our Focus is Business Process, Not Devices</a:t>
            </a:r>
          </a:p>
        </p:txBody>
      </p:sp>
      <p:sp>
        <p:nvSpPr>
          <p:cNvPr id="42" name="TextBox 41">
            <a:extLst>
              <a:ext uri="{FF2B5EF4-FFF2-40B4-BE49-F238E27FC236}">
                <a16:creationId xmlns:a16="http://schemas.microsoft.com/office/drawing/2014/main" id="{FB329B7A-A640-49AF-9332-367ED24E1C4A}"/>
              </a:ext>
            </a:extLst>
          </p:cNvPr>
          <p:cNvSpPr txBox="1"/>
          <p:nvPr/>
        </p:nvSpPr>
        <p:spPr>
          <a:xfrm>
            <a:off x="445725" y="385185"/>
            <a:ext cx="11037163" cy="830997"/>
          </a:xfrm>
          <a:prstGeom prst="rect">
            <a:avLst/>
          </a:prstGeom>
          <a:noFill/>
        </p:spPr>
        <p:txBody>
          <a:bodyPr wrap="square" rtlCol="0">
            <a:spAutoFit/>
          </a:bodyPr>
          <a:lstStyle/>
          <a:p>
            <a:pPr algn="ctr"/>
            <a:r>
              <a:rPr lang="en-US" sz="2400" dirty="0"/>
              <a:t>From a Process Quality Perspective Can AI and Big Data Become the Tools To Predict and Preempt Problems And Drive Automation?</a:t>
            </a:r>
          </a:p>
        </p:txBody>
      </p:sp>
      <p:sp>
        <p:nvSpPr>
          <p:cNvPr id="2" name="TextBox 1">
            <a:extLst>
              <a:ext uri="{FF2B5EF4-FFF2-40B4-BE49-F238E27FC236}">
                <a16:creationId xmlns:a16="http://schemas.microsoft.com/office/drawing/2014/main" id="{61E463BB-199C-4CFA-A4BB-62B9FD8D6946}"/>
              </a:ext>
            </a:extLst>
          </p:cNvPr>
          <p:cNvSpPr txBox="1"/>
          <p:nvPr/>
        </p:nvSpPr>
        <p:spPr>
          <a:xfrm>
            <a:off x="4640363" y="5525488"/>
            <a:ext cx="1734713" cy="338554"/>
          </a:xfrm>
          <a:prstGeom prst="rect">
            <a:avLst/>
          </a:prstGeom>
          <a:noFill/>
        </p:spPr>
        <p:txBody>
          <a:bodyPr wrap="square" rtlCol="0">
            <a:spAutoFit/>
          </a:bodyPr>
          <a:lstStyle/>
          <a:p>
            <a:r>
              <a:rPr lang="en-US" sz="1600" dirty="0"/>
              <a:t>Machine Learning</a:t>
            </a:r>
          </a:p>
        </p:txBody>
      </p:sp>
      <p:sp>
        <p:nvSpPr>
          <p:cNvPr id="3" name="TextBox 2">
            <a:extLst>
              <a:ext uri="{FF2B5EF4-FFF2-40B4-BE49-F238E27FC236}">
                <a16:creationId xmlns:a16="http://schemas.microsoft.com/office/drawing/2014/main" id="{296EDF90-2435-48B3-A9F3-F450738B36C6}"/>
              </a:ext>
            </a:extLst>
          </p:cNvPr>
          <p:cNvSpPr txBox="1"/>
          <p:nvPr/>
        </p:nvSpPr>
        <p:spPr>
          <a:xfrm>
            <a:off x="2013844" y="1485001"/>
            <a:ext cx="2249986" cy="923330"/>
          </a:xfrm>
          <a:prstGeom prst="rect">
            <a:avLst/>
          </a:prstGeom>
          <a:noFill/>
        </p:spPr>
        <p:txBody>
          <a:bodyPr wrap="square" rtlCol="0">
            <a:spAutoFit/>
          </a:bodyPr>
          <a:lstStyle/>
          <a:p>
            <a:pPr algn="ctr"/>
            <a:r>
              <a:rPr lang="en-US" dirty="0">
                <a:solidFill>
                  <a:srgbClr val="FF0000"/>
                </a:solidFill>
              </a:rPr>
              <a:t>Feedback and Feedforward Controller</a:t>
            </a:r>
          </a:p>
        </p:txBody>
      </p:sp>
    </p:spTree>
    <p:extLst>
      <p:ext uri="{BB962C8B-B14F-4D97-AF65-F5344CB8AC3E}">
        <p14:creationId xmlns:p14="http://schemas.microsoft.com/office/powerpoint/2010/main" val="344704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5675" y="241540"/>
            <a:ext cx="6418053" cy="523220"/>
          </a:xfrm>
          <a:prstGeom prst="rect">
            <a:avLst/>
          </a:prstGeom>
          <a:noFill/>
        </p:spPr>
        <p:txBody>
          <a:bodyPr wrap="square" rtlCol="0">
            <a:spAutoFit/>
          </a:bodyPr>
          <a:lstStyle/>
          <a:p>
            <a:pPr algn="ctr"/>
            <a:r>
              <a:rPr lang="en-US" sz="2800" dirty="0"/>
              <a:t>In Class Example Sample Situation</a:t>
            </a:r>
          </a:p>
        </p:txBody>
      </p:sp>
      <p:sp>
        <p:nvSpPr>
          <p:cNvPr id="3" name="TextBox 2"/>
          <p:cNvSpPr txBox="1"/>
          <p:nvPr/>
        </p:nvSpPr>
        <p:spPr>
          <a:xfrm>
            <a:off x="722305" y="906259"/>
            <a:ext cx="11161341" cy="6186309"/>
          </a:xfrm>
          <a:prstGeom prst="rect">
            <a:avLst/>
          </a:prstGeom>
          <a:noFill/>
        </p:spPr>
        <p:txBody>
          <a:bodyPr wrap="square" rtlCol="0">
            <a:spAutoFit/>
          </a:bodyPr>
          <a:lstStyle/>
          <a:p>
            <a:r>
              <a:rPr lang="en-US" dirty="0"/>
              <a:t>You have taken on a new assignment, and you are the lead data scientist for Big Star Assemblies. The COO wants you to work with the  operations and marketing teams to solve a difficult on time delivery problem for the company. Market research studies indicate that customers are generally dissatisfied with Big Star’s on time delivery performance. Currently, the company quotes 30 day lead times for all customers, for all orders. </a:t>
            </a:r>
            <a:r>
              <a:rPr lang="en-US" b="1" dirty="0"/>
              <a:t>Big Star is meeting delivery commitments to customers only about 45% of the time!</a:t>
            </a:r>
          </a:p>
          <a:p>
            <a:endParaRPr lang="en-US" dirty="0"/>
          </a:p>
          <a:p>
            <a:r>
              <a:rPr lang="en-US" dirty="0"/>
              <a:t>As you join the team, you notice that they are attempting to follow a Six sigma DMAIC methodology. They have created a project charter and have built out a project plan. However, they are struggling to define and measure the process. Your strategy is two fold. First you decide to use Event Logs available from their CRM and ERP system to help define and measure the process.</a:t>
            </a:r>
          </a:p>
          <a:p>
            <a:endParaRPr lang="en-US" dirty="0"/>
          </a:p>
          <a:p>
            <a:r>
              <a:rPr lang="en-US" dirty="0"/>
              <a:t>As a second step you follow the CRISP-DM project methodology to help the team measure the process in more detail and to Analyze and Improve the process. </a:t>
            </a:r>
          </a:p>
          <a:p>
            <a:endParaRPr lang="en-US" dirty="0"/>
          </a:p>
          <a:p>
            <a:r>
              <a:rPr lang="en-US" dirty="0"/>
              <a:t>You pull a sample of 33 orders taken on Jan 1</a:t>
            </a:r>
            <a:r>
              <a:rPr lang="en-US" baseline="30000" dirty="0"/>
              <a:t>st</a:t>
            </a:r>
            <a:r>
              <a:rPr lang="en-US" dirty="0"/>
              <a:t> 2016 and construct an event log that will enable you to perform process mining. </a:t>
            </a:r>
          </a:p>
          <a:p>
            <a:endParaRPr lang="en-US" dirty="0"/>
          </a:p>
          <a:p>
            <a:r>
              <a:rPr lang="en-US" dirty="0"/>
              <a:t>What is the insight obtained?</a:t>
            </a:r>
          </a:p>
          <a:p>
            <a:endParaRPr lang="en-US" dirty="0"/>
          </a:p>
          <a:p>
            <a:r>
              <a:rPr lang="en-US" dirty="0"/>
              <a:t>What is the implication for action?</a:t>
            </a:r>
          </a:p>
          <a:p>
            <a:endParaRPr lang="en-US" dirty="0"/>
          </a:p>
          <a:p>
            <a:r>
              <a:rPr lang="en-US" dirty="0"/>
              <a:t>  </a:t>
            </a:r>
          </a:p>
        </p:txBody>
      </p:sp>
    </p:spTree>
    <p:extLst>
      <p:ext uri="{BB962C8B-B14F-4D97-AF65-F5344CB8AC3E}">
        <p14:creationId xmlns:p14="http://schemas.microsoft.com/office/powerpoint/2010/main" val="203755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80" y="1624601"/>
            <a:ext cx="12153871" cy="5146589"/>
          </a:xfrm>
          <a:prstGeom prst="rect">
            <a:avLst/>
          </a:prstGeom>
        </p:spPr>
      </p:pic>
      <p:sp>
        <p:nvSpPr>
          <p:cNvPr id="3" name="TextBox 2"/>
          <p:cNvSpPr txBox="1"/>
          <p:nvPr/>
        </p:nvSpPr>
        <p:spPr>
          <a:xfrm>
            <a:off x="1599706" y="0"/>
            <a:ext cx="8663940" cy="830997"/>
          </a:xfrm>
          <a:prstGeom prst="rect">
            <a:avLst/>
          </a:prstGeom>
          <a:noFill/>
        </p:spPr>
        <p:txBody>
          <a:bodyPr wrap="square" rtlCol="0">
            <a:spAutoFit/>
          </a:bodyPr>
          <a:lstStyle/>
          <a:p>
            <a:pPr algn="ctr"/>
            <a:r>
              <a:rPr lang="en-US" sz="2400" dirty="0"/>
              <a:t>The Digitalization of the Customer Journey Allows for Many Touchpoints Using Different Media</a:t>
            </a:r>
          </a:p>
        </p:txBody>
      </p:sp>
      <p:grpSp>
        <p:nvGrpSpPr>
          <p:cNvPr id="4" name="Group 3"/>
          <p:cNvGrpSpPr/>
          <p:nvPr/>
        </p:nvGrpSpPr>
        <p:grpSpPr>
          <a:xfrm>
            <a:off x="1308501" y="1170809"/>
            <a:ext cx="4287915" cy="1169551"/>
            <a:chOff x="1331650" y="1157318"/>
            <a:chExt cx="4287915" cy="1169551"/>
          </a:xfrm>
        </p:grpSpPr>
        <p:grpSp>
          <p:nvGrpSpPr>
            <p:cNvPr id="5" name="Group 4"/>
            <p:cNvGrpSpPr/>
            <p:nvPr/>
          </p:nvGrpSpPr>
          <p:grpSpPr>
            <a:xfrm>
              <a:off x="2272684" y="1603780"/>
              <a:ext cx="3346881" cy="651148"/>
              <a:chOff x="2272684" y="1603780"/>
              <a:chExt cx="3346881" cy="651148"/>
            </a:xfrm>
          </p:grpSpPr>
          <p:sp>
            <p:nvSpPr>
              <p:cNvPr id="7" name="Rectangle 6"/>
              <p:cNvSpPr/>
              <p:nvPr/>
            </p:nvSpPr>
            <p:spPr>
              <a:xfrm>
                <a:off x="2343704" y="1611111"/>
                <a:ext cx="1360193" cy="6438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330388" y="1603780"/>
                <a:ext cx="1611298" cy="276999"/>
              </a:xfrm>
              <a:prstGeom prst="rect">
                <a:avLst/>
              </a:prstGeom>
              <a:noFill/>
            </p:spPr>
            <p:txBody>
              <a:bodyPr wrap="square" rtlCol="0">
                <a:spAutoFit/>
              </a:bodyPr>
              <a:lstStyle/>
              <a:p>
                <a:r>
                  <a:rPr lang="en-US" sz="1200" b="1" dirty="0"/>
                  <a:t>Operations Projects</a:t>
                </a:r>
              </a:p>
            </p:txBody>
          </p:sp>
          <p:sp>
            <p:nvSpPr>
              <p:cNvPr id="9" name="TextBox 8"/>
              <p:cNvSpPr txBox="1"/>
              <p:nvPr/>
            </p:nvSpPr>
            <p:spPr>
              <a:xfrm>
                <a:off x="2272684" y="1821738"/>
                <a:ext cx="1669002" cy="400110"/>
              </a:xfrm>
              <a:prstGeom prst="rect">
                <a:avLst/>
              </a:prstGeom>
              <a:noFill/>
            </p:spPr>
            <p:txBody>
              <a:bodyPr wrap="square" rtlCol="0">
                <a:spAutoFit/>
              </a:bodyPr>
              <a:lstStyle/>
              <a:p>
                <a:r>
                  <a:rPr lang="en-US" sz="1000" dirty="0"/>
                  <a:t>-Replacement</a:t>
                </a:r>
              </a:p>
              <a:p>
                <a:r>
                  <a:rPr lang="en-US" sz="1000" dirty="0"/>
                  <a:t>-Process Improvement</a:t>
                </a:r>
              </a:p>
            </p:txBody>
          </p:sp>
          <p:cxnSp>
            <p:nvCxnSpPr>
              <p:cNvPr id="10" name="Straight Arrow Connector 9"/>
              <p:cNvCxnSpPr/>
              <p:nvPr/>
            </p:nvCxnSpPr>
            <p:spPr>
              <a:xfrm flipV="1">
                <a:off x="3703897" y="1933020"/>
                <a:ext cx="1915668" cy="1281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6" name="TextBox 5"/>
            <p:cNvSpPr txBox="1"/>
            <p:nvPr/>
          </p:nvSpPr>
          <p:spPr>
            <a:xfrm>
              <a:off x="1331650" y="1157318"/>
              <a:ext cx="2024109" cy="1169551"/>
            </a:xfrm>
            <a:prstGeom prst="rect">
              <a:avLst/>
            </a:prstGeom>
            <a:noFill/>
          </p:spPr>
          <p:txBody>
            <a:bodyPr wrap="square" rtlCol="0">
              <a:spAutoFit/>
            </a:bodyPr>
            <a:lstStyle/>
            <a:p>
              <a:r>
                <a:rPr lang="en-US" sz="1000" dirty="0"/>
                <a:t> Project Performance Reporting:</a:t>
              </a:r>
            </a:p>
            <a:p>
              <a:pPr marL="171450" indent="-171450">
                <a:buFont typeface="Arial" panose="020B0604020202020204" pitchFamily="34" charset="0"/>
                <a:buChar char="•"/>
              </a:pPr>
              <a:r>
                <a:rPr lang="en-US" sz="1000" dirty="0"/>
                <a:t>Cost</a:t>
              </a:r>
            </a:p>
            <a:p>
              <a:pPr marL="171450" indent="-171450">
                <a:buFont typeface="Arial" panose="020B0604020202020204" pitchFamily="34" charset="0"/>
                <a:buChar char="•"/>
              </a:pPr>
              <a:r>
                <a:rPr lang="en-US" sz="1000" dirty="0"/>
                <a:t>Scope</a:t>
              </a:r>
            </a:p>
            <a:p>
              <a:pPr marL="171450" indent="-171450">
                <a:buFont typeface="Arial" panose="020B0604020202020204" pitchFamily="34" charset="0"/>
                <a:buChar char="•"/>
              </a:pPr>
              <a:r>
                <a:rPr lang="en-US" sz="1000" dirty="0"/>
                <a:t>Schedule</a:t>
              </a:r>
            </a:p>
            <a:p>
              <a:pPr marL="171450" indent="-171450">
                <a:buFont typeface="Arial" panose="020B0604020202020204" pitchFamily="34" charset="0"/>
                <a:buChar char="•"/>
              </a:pPr>
              <a:r>
                <a:rPr lang="en-US" sz="1000" dirty="0"/>
                <a:t>Quality</a:t>
              </a:r>
            </a:p>
            <a:p>
              <a:pPr marL="171450" indent="-171450">
                <a:buFont typeface="Arial" panose="020B0604020202020204" pitchFamily="34" charset="0"/>
                <a:buChar char="•"/>
              </a:pPr>
              <a:r>
                <a:rPr lang="en-US" sz="1000" dirty="0"/>
                <a:t>Resources</a:t>
              </a:r>
            </a:p>
            <a:p>
              <a:pPr marL="171450" indent="-171450">
                <a:buFont typeface="Arial" panose="020B0604020202020204" pitchFamily="34" charset="0"/>
                <a:buChar char="•"/>
              </a:pPr>
              <a:r>
                <a:rPr lang="en-US" sz="1000" dirty="0"/>
                <a:t>Risk</a:t>
              </a:r>
            </a:p>
          </p:txBody>
        </p:sp>
      </p:grpSp>
      <p:sp>
        <p:nvSpPr>
          <p:cNvPr id="11" name="Rectangle 10"/>
          <p:cNvSpPr/>
          <p:nvPr/>
        </p:nvSpPr>
        <p:spPr>
          <a:xfrm>
            <a:off x="8470777" y="1559542"/>
            <a:ext cx="1198486" cy="64381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p:cNvCxnSpPr/>
          <p:nvPr/>
        </p:nvCxnSpPr>
        <p:spPr>
          <a:xfrm flipH="1">
            <a:off x="6409678" y="1899207"/>
            <a:ext cx="20610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470777" y="1611111"/>
            <a:ext cx="1198486" cy="553998"/>
          </a:xfrm>
          <a:prstGeom prst="rect">
            <a:avLst/>
          </a:prstGeom>
          <a:noFill/>
        </p:spPr>
        <p:txBody>
          <a:bodyPr wrap="square" rtlCol="0">
            <a:spAutoFit/>
          </a:bodyPr>
          <a:lstStyle/>
          <a:p>
            <a:pPr algn="ctr"/>
            <a:r>
              <a:rPr lang="en-US" sz="1200" dirty="0"/>
              <a:t>IT Infrastructure &amp; Networks</a:t>
            </a:r>
            <a:r>
              <a:rPr lang="en-US" dirty="0"/>
              <a:t> </a:t>
            </a:r>
          </a:p>
        </p:txBody>
      </p:sp>
      <p:sp>
        <p:nvSpPr>
          <p:cNvPr id="14" name="TextBox 13"/>
          <p:cNvSpPr txBox="1"/>
          <p:nvPr/>
        </p:nvSpPr>
        <p:spPr>
          <a:xfrm>
            <a:off x="9758138" y="1170809"/>
            <a:ext cx="1669002" cy="1477328"/>
          </a:xfrm>
          <a:prstGeom prst="rect">
            <a:avLst/>
          </a:prstGeom>
          <a:noFill/>
        </p:spPr>
        <p:txBody>
          <a:bodyPr wrap="square" rtlCol="0">
            <a:spAutoFit/>
          </a:bodyPr>
          <a:lstStyle/>
          <a:p>
            <a:r>
              <a:rPr lang="en-US" sz="1000" dirty="0"/>
              <a:t>IT Performance Reporting:</a:t>
            </a:r>
          </a:p>
          <a:p>
            <a:pPr marL="171450" indent="-171450">
              <a:buFont typeface="Arial" panose="020B0604020202020204" pitchFamily="34" charset="0"/>
              <a:buChar char="•"/>
            </a:pPr>
            <a:r>
              <a:rPr lang="en-US" sz="1000" dirty="0"/>
              <a:t>Cost</a:t>
            </a:r>
          </a:p>
          <a:p>
            <a:pPr marL="171450" indent="-171450">
              <a:buFont typeface="Arial" panose="020B0604020202020204" pitchFamily="34" charset="0"/>
              <a:buChar char="•"/>
            </a:pPr>
            <a:r>
              <a:rPr lang="en-US" sz="1000" dirty="0"/>
              <a:t>Outages</a:t>
            </a:r>
          </a:p>
          <a:p>
            <a:pPr marL="171450" indent="-171450">
              <a:buFont typeface="Arial" panose="020B0604020202020204" pitchFamily="34" charset="0"/>
              <a:buChar char="•"/>
            </a:pPr>
            <a:r>
              <a:rPr lang="en-US" sz="1000" dirty="0"/>
              <a:t>System Performance</a:t>
            </a:r>
          </a:p>
          <a:p>
            <a:pPr marL="171450" indent="-171450">
              <a:buFont typeface="Arial" panose="020B0604020202020204" pitchFamily="34" charset="0"/>
              <a:buChar char="•"/>
            </a:pPr>
            <a:r>
              <a:rPr lang="en-US" sz="1000" dirty="0"/>
              <a:t>Incidents</a:t>
            </a:r>
          </a:p>
          <a:p>
            <a:pPr marL="171450" indent="-171450">
              <a:buFont typeface="Arial" panose="020B0604020202020204" pitchFamily="34" charset="0"/>
              <a:buChar char="•"/>
            </a:pPr>
            <a:r>
              <a:rPr lang="en-US" sz="1000" dirty="0"/>
              <a:t>Security</a:t>
            </a:r>
          </a:p>
          <a:p>
            <a:pPr marL="171450" indent="-171450">
              <a:buFont typeface="Arial" panose="020B0604020202020204" pitchFamily="34" charset="0"/>
              <a:buChar char="•"/>
            </a:pPr>
            <a:r>
              <a:rPr lang="en-US" sz="1000" dirty="0"/>
              <a:t>Audits</a:t>
            </a:r>
          </a:p>
          <a:p>
            <a:pPr marL="171450" indent="-171450">
              <a:buFont typeface="Arial" panose="020B0604020202020204" pitchFamily="34" charset="0"/>
              <a:buChar char="•"/>
            </a:pPr>
            <a:r>
              <a:rPr lang="en-US" sz="1000" dirty="0"/>
              <a:t>Projects</a:t>
            </a:r>
          </a:p>
          <a:p>
            <a:pPr marL="171450" indent="-171450">
              <a:buFont typeface="Arial" panose="020B0604020202020204" pitchFamily="34" charset="0"/>
              <a:buChar char="•"/>
            </a:pPr>
            <a:endParaRPr lang="en-US" sz="1000" dirty="0"/>
          </a:p>
        </p:txBody>
      </p:sp>
      <p:sp>
        <p:nvSpPr>
          <p:cNvPr id="15" name="TextBox 14"/>
          <p:cNvSpPr txBox="1"/>
          <p:nvPr/>
        </p:nvSpPr>
        <p:spPr>
          <a:xfrm>
            <a:off x="4060822" y="2484501"/>
            <a:ext cx="4409955" cy="369332"/>
          </a:xfrm>
          <a:prstGeom prst="rect">
            <a:avLst/>
          </a:prstGeom>
          <a:noFill/>
        </p:spPr>
        <p:txBody>
          <a:bodyPr wrap="square" rtlCol="0">
            <a:spAutoFit/>
          </a:bodyPr>
          <a:lstStyle/>
          <a:p>
            <a:r>
              <a:rPr lang="en-US" dirty="0"/>
              <a:t>Operations Performance Reporting</a:t>
            </a:r>
          </a:p>
        </p:txBody>
      </p:sp>
      <p:cxnSp>
        <p:nvCxnSpPr>
          <p:cNvPr id="16" name="Straight Arrow Connector 15"/>
          <p:cNvCxnSpPr/>
          <p:nvPr/>
        </p:nvCxnSpPr>
        <p:spPr>
          <a:xfrm flipV="1">
            <a:off x="6013561" y="2177464"/>
            <a:ext cx="0" cy="1763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Arrow: Right 16"/>
          <p:cNvSpPr/>
          <p:nvPr/>
        </p:nvSpPr>
        <p:spPr>
          <a:xfrm>
            <a:off x="1984917" y="3802566"/>
            <a:ext cx="6155473" cy="1037063"/>
          </a:xfrm>
          <a:prstGeom prst="rightArrow">
            <a:avLst/>
          </a:prstGeom>
          <a:solidFill>
            <a:srgbClr val="5B9BD5">
              <a:alpha val="50980"/>
            </a:srgbClr>
          </a:solidFill>
          <a:ln>
            <a:solidFill>
              <a:srgbClr val="41719C">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1141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25" y="391012"/>
            <a:ext cx="10058400" cy="6066676"/>
          </a:xfrm>
          <a:prstGeom prst="rect">
            <a:avLst/>
          </a:prstGeom>
        </p:spPr>
      </p:pic>
      <p:sp>
        <p:nvSpPr>
          <p:cNvPr id="3" name="TextBox 2"/>
          <p:cNvSpPr txBox="1"/>
          <p:nvPr/>
        </p:nvSpPr>
        <p:spPr>
          <a:xfrm>
            <a:off x="9106523" y="159659"/>
            <a:ext cx="2954848" cy="954107"/>
          </a:xfrm>
          <a:prstGeom prst="rect">
            <a:avLst/>
          </a:prstGeom>
          <a:noFill/>
        </p:spPr>
        <p:txBody>
          <a:bodyPr wrap="square" rtlCol="0">
            <a:spAutoFit/>
          </a:bodyPr>
          <a:lstStyle/>
          <a:p>
            <a:r>
              <a:rPr lang="en-US" sz="2800" dirty="0"/>
              <a:t>Adding the APICS</a:t>
            </a:r>
          </a:p>
          <a:p>
            <a:r>
              <a:rPr lang="en-US" sz="2800" dirty="0"/>
              <a:t>SCOR Dimension</a:t>
            </a:r>
          </a:p>
        </p:txBody>
      </p:sp>
      <p:sp>
        <p:nvSpPr>
          <p:cNvPr id="2" name="TextBox 1"/>
          <p:cNvSpPr txBox="1"/>
          <p:nvPr/>
        </p:nvSpPr>
        <p:spPr>
          <a:xfrm>
            <a:off x="10242425" y="3424350"/>
            <a:ext cx="1750979" cy="523220"/>
          </a:xfrm>
          <a:prstGeom prst="rect">
            <a:avLst/>
          </a:prstGeom>
          <a:noFill/>
        </p:spPr>
        <p:txBody>
          <a:bodyPr wrap="square" rtlCol="0">
            <a:spAutoFit/>
          </a:bodyPr>
          <a:lstStyle/>
          <a:p>
            <a:r>
              <a:rPr lang="en-US" sz="2800" dirty="0"/>
              <a:t>Big Data</a:t>
            </a:r>
          </a:p>
        </p:txBody>
      </p:sp>
      <p:cxnSp>
        <p:nvCxnSpPr>
          <p:cNvPr id="6" name="Straight Arrow Connector 5"/>
          <p:cNvCxnSpPr/>
          <p:nvPr/>
        </p:nvCxnSpPr>
        <p:spPr>
          <a:xfrm flipH="1">
            <a:off x="9572017" y="3685960"/>
            <a:ext cx="670408" cy="3412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441021" y="5076436"/>
            <a:ext cx="1750979" cy="954107"/>
          </a:xfrm>
          <a:prstGeom prst="rect">
            <a:avLst/>
          </a:prstGeom>
          <a:noFill/>
        </p:spPr>
        <p:txBody>
          <a:bodyPr wrap="square" rtlCol="0">
            <a:spAutoFit/>
          </a:bodyPr>
          <a:lstStyle/>
          <a:p>
            <a:r>
              <a:rPr lang="en-US" sz="2800" dirty="0"/>
              <a:t>Target Variables</a:t>
            </a:r>
          </a:p>
        </p:txBody>
      </p:sp>
    </p:spTree>
    <p:extLst>
      <p:ext uri="{BB962C8B-B14F-4D97-AF65-F5344CB8AC3E}">
        <p14:creationId xmlns:p14="http://schemas.microsoft.com/office/powerpoint/2010/main" val="47923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62818" y="-21960"/>
            <a:ext cx="4495420" cy="6957490"/>
          </a:xfrm>
          <a:prstGeom prst="rect">
            <a:avLst/>
          </a:prstGeom>
        </p:spPr>
      </p:pic>
      <p:sp>
        <p:nvSpPr>
          <p:cNvPr id="3" name="TextBox 2"/>
          <p:cNvSpPr txBox="1"/>
          <p:nvPr/>
        </p:nvSpPr>
        <p:spPr>
          <a:xfrm>
            <a:off x="214343" y="2049829"/>
            <a:ext cx="3572256" cy="4093428"/>
          </a:xfrm>
          <a:prstGeom prst="rect">
            <a:avLst/>
          </a:prstGeom>
          <a:noFill/>
        </p:spPr>
        <p:txBody>
          <a:bodyPr wrap="square" rtlCol="0">
            <a:spAutoFit/>
          </a:bodyPr>
          <a:lstStyle/>
          <a:p>
            <a:pPr algn="ctr"/>
            <a:r>
              <a:rPr lang="en-US" sz="2000" dirty="0"/>
              <a:t>Six Sigma Projects Can Take A Very Long Time To Show Results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Tend to Focus on Customer Satisfaction By Resolving Quality Problems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Tend to Not Be Forward Looking For Value Opportunities Based Upon Growth</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Tend to Ignore Discovery</a:t>
            </a:r>
          </a:p>
        </p:txBody>
      </p:sp>
      <p:sp>
        <p:nvSpPr>
          <p:cNvPr id="4" name="TextBox 3">
            <a:extLst>
              <a:ext uri="{FF2B5EF4-FFF2-40B4-BE49-F238E27FC236}">
                <a16:creationId xmlns:a16="http://schemas.microsoft.com/office/drawing/2014/main" id="{FFF148F5-C628-4FDF-A8D2-2471AE117AD1}"/>
              </a:ext>
            </a:extLst>
          </p:cNvPr>
          <p:cNvSpPr txBox="1"/>
          <p:nvPr/>
        </p:nvSpPr>
        <p:spPr>
          <a:xfrm>
            <a:off x="398206" y="6143257"/>
            <a:ext cx="2890684" cy="369332"/>
          </a:xfrm>
          <a:prstGeom prst="rect">
            <a:avLst/>
          </a:prstGeom>
          <a:noFill/>
        </p:spPr>
        <p:txBody>
          <a:bodyPr wrap="square" rtlCol="0">
            <a:spAutoFit/>
          </a:bodyPr>
          <a:lstStyle/>
          <a:p>
            <a:pPr algn="ctr"/>
            <a:r>
              <a:rPr lang="en-US" dirty="0">
                <a:solidFill>
                  <a:srgbClr val="FF0000"/>
                </a:solidFill>
              </a:rPr>
              <a:t>This is changing!</a:t>
            </a:r>
          </a:p>
        </p:txBody>
      </p:sp>
    </p:spTree>
    <p:extLst>
      <p:ext uri="{BB962C8B-B14F-4D97-AF65-F5344CB8AC3E}">
        <p14:creationId xmlns:p14="http://schemas.microsoft.com/office/powerpoint/2010/main" val="3690726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C1DE3CB-87A4-4E10-A740-B14F49E87ED5}"/>
              </a:ext>
            </a:extLst>
          </p:cNvPr>
          <p:cNvSpPr txBox="1">
            <a:spLocks/>
          </p:cNvSpPr>
          <p:nvPr/>
        </p:nvSpPr>
        <p:spPr>
          <a:xfrm>
            <a:off x="609600" y="274638"/>
            <a:ext cx="10972800" cy="885947"/>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dirty="0"/>
              <a:t>Events in a Waterfall or Agile Project Life Cycle</a:t>
            </a:r>
          </a:p>
        </p:txBody>
      </p:sp>
      <p:sp>
        <p:nvSpPr>
          <p:cNvPr id="5" name="Slide Number Placeholder 2">
            <a:extLst>
              <a:ext uri="{FF2B5EF4-FFF2-40B4-BE49-F238E27FC236}">
                <a16:creationId xmlns:a16="http://schemas.microsoft.com/office/drawing/2014/main" id="{4DBD33A8-B619-4076-A3D8-A0C5C7D05DC7}"/>
              </a:ext>
            </a:extLst>
          </p:cNvPr>
          <p:cNvSpPr txBox="1">
            <a:spLocks/>
          </p:cNvSpPr>
          <p:nvPr/>
        </p:nvSpPr>
        <p:spPr>
          <a:xfrm>
            <a:off x="10727267" y="6386514"/>
            <a:ext cx="855133"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CC8599-2170-457E-A319-169CCEF6F2B6}" type="slidenum">
              <a:rPr lang="en-US" smtClean="0"/>
              <a:pPr/>
              <a:t>2</a:t>
            </a:fld>
            <a:endParaRPr lang="en-US" dirty="0"/>
          </a:p>
        </p:txBody>
      </p:sp>
      <p:pic>
        <p:nvPicPr>
          <p:cNvPr id="6" name="Picture 5">
            <a:extLst>
              <a:ext uri="{FF2B5EF4-FFF2-40B4-BE49-F238E27FC236}">
                <a16:creationId xmlns:a16="http://schemas.microsoft.com/office/drawing/2014/main" id="{9DBD0375-4B3B-465C-9DBB-CAC38AECF5DB}"/>
              </a:ext>
            </a:extLst>
          </p:cNvPr>
          <p:cNvPicPr>
            <a:picLocks noChangeAspect="1"/>
          </p:cNvPicPr>
          <p:nvPr/>
        </p:nvPicPr>
        <p:blipFill>
          <a:blip r:embed="rId2"/>
          <a:stretch>
            <a:fillRect/>
          </a:stretch>
        </p:blipFill>
        <p:spPr>
          <a:xfrm>
            <a:off x="2755027" y="1699708"/>
            <a:ext cx="6140888" cy="3462619"/>
          </a:xfrm>
          <a:prstGeom prst="rect">
            <a:avLst/>
          </a:prstGeom>
        </p:spPr>
      </p:pic>
      <p:grpSp>
        <p:nvGrpSpPr>
          <p:cNvPr id="7" name="Group 6">
            <a:extLst>
              <a:ext uri="{FF2B5EF4-FFF2-40B4-BE49-F238E27FC236}">
                <a16:creationId xmlns:a16="http://schemas.microsoft.com/office/drawing/2014/main" id="{DBC58138-D474-44A3-BFC7-5C38CC1AE12F}"/>
              </a:ext>
            </a:extLst>
          </p:cNvPr>
          <p:cNvGrpSpPr/>
          <p:nvPr/>
        </p:nvGrpSpPr>
        <p:grpSpPr>
          <a:xfrm>
            <a:off x="712336" y="1160585"/>
            <a:ext cx="1462749" cy="645021"/>
            <a:chOff x="887506" y="957109"/>
            <a:chExt cx="1462749" cy="645021"/>
          </a:xfrm>
          <a:solidFill>
            <a:srgbClr val="FFFF00"/>
          </a:solidFill>
        </p:grpSpPr>
        <p:sp>
          <p:nvSpPr>
            <p:cNvPr id="8" name="Callout: Double Bent Line with Border and Accent Bar 7">
              <a:extLst>
                <a:ext uri="{FF2B5EF4-FFF2-40B4-BE49-F238E27FC236}">
                  <a16:creationId xmlns:a16="http://schemas.microsoft.com/office/drawing/2014/main" id="{D7FC8DA5-DB11-4071-A30B-E8056732319E}"/>
                </a:ext>
              </a:extLst>
            </p:cNvPr>
            <p:cNvSpPr/>
            <p:nvPr/>
          </p:nvSpPr>
          <p:spPr>
            <a:xfrm rot="10800000">
              <a:off x="887506" y="957109"/>
              <a:ext cx="1462749" cy="645021"/>
            </a:xfrm>
            <a:prstGeom prst="accentBorderCallout3">
              <a:avLst>
                <a:gd name="adj1" fmla="val 18750"/>
                <a:gd name="adj2" fmla="val -8333"/>
                <a:gd name="adj3" fmla="val 18750"/>
                <a:gd name="adj4" fmla="val -16667"/>
                <a:gd name="adj5" fmla="val -29254"/>
                <a:gd name="adj6" fmla="val -37811"/>
                <a:gd name="adj7" fmla="val -45479"/>
                <a:gd name="adj8" fmla="val -161856"/>
              </a:avLst>
            </a:prstGeom>
            <a:grpFill/>
            <a:ln w="38100">
              <a:solidFill>
                <a:schemeClr val="tx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9" name="TextBox 8">
              <a:extLst>
                <a:ext uri="{FF2B5EF4-FFF2-40B4-BE49-F238E27FC236}">
                  <a16:creationId xmlns:a16="http://schemas.microsoft.com/office/drawing/2014/main" id="{655784DB-3B51-4B84-BD09-F56092B20044}"/>
                </a:ext>
              </a:extLst>
            </p:cNvPr>
            <p:cNvSpPr txBox="1"/>
            <p:nvPr/>
          </p:nvSpPr>
          <p:spPr>
            <a:xfrm>
              <a:off x="1095161" y="1061597"/>
              <a:ext cx="1183342" cy="338554"/>
            </a:xfrm>
            <a:prstGeom prst="rect">
              <a:avLst/>
            </a:prstGeom>
            <a:grpFill/>
          </p:spPr>
          <p:txBody>
            <a:bodyPr wrap="square" rtlCol="0">
              <a:spAutoFit/>
            </a:bodyPr>
            <a:lstStyle/>
            <a:p>
              <a:r>
                <a:rPr lang="en-US" sz="1600" dirty="0">
                  <a:latin typeface="Arial" pitchFamily="34" charset="0"/>
                  <a:cs typeface="Arial" pitchFamily="34" charset="0"/>
                </a:rPr>
                <a:t>Events</a:t>
              </a:r>
            </a:p>
          </p:txBody>
        </p:sp>
      </p:grpSp>
      <p:grpSp>
        <p:nvGrpSpPr>
          <p:cNvPr id="10" name="Group 9">
            <a:extLst>
              <a:ext uri="{FF2B5EF4-FFF2-40B4-BE49-F238E27FC236}">
                <a16:creationId xmlns:a16="http://schemas.microsoft.com/office/drawing/2014/main" id="{7FBBBC77-7D5B-4352-A99E-368B40C4AFF5}"/>
              </a:ext>
            </a:extLst>
          </p:cNvPr>
          <p:cNvGrpSpPr/>
          <p:nvPr/>
        </p:nvGrpSpPr>
        <p:grpSpPr>
          <a:xfrm>
            <a:off x="841633" y="5205051"/>
            <a:ext cx="1462749" cy="645021"/>
            <a:chOff x="887506" y="957109"/>
            <a:chExt cx="1462749" cy="645021"/>
          </a:xfrm>
          <a:solidFill>
            <a:srgbClr val="FFFF00"/>
          </a:solidFill>
        </p:grpSpPr>
        <p:sp>
          <p:nvSpPr>
            <p:cNvPr id="11" name="Callout: Double Bent Line with Border and Accent Bar 10">
              <a:extLst>
                <a:ext uri="{FF2B5EF4-FFF2-40B4-BE49-F238E27FC236}">
                  <a16:creationId xmlns:a16="http://schemas.microsoft.com/office/drawing/2014/main" id="{152AC930-B165-4C3C-95FC-E1284CAC280C}"/>
                </a:ext>
              </a:extLst>
            </p:cNvPr>
            <p:cNvSpPr/>
            <p:nvPr/>
          </p:nvSpPr>
          <p:spPr>
            <a:xfrm rot="10800000">
              <a:off x="887506" y="957109"/>
              <a:ext cx="1462749" cy="645021"/>
            </a:xfrm>
            <a:prstGeom prst="accentBorderCallout3">
              <a:avLst>
                <a:gd name="adj1" fmla="val 18750"/>
                <a:gd name="adj2" fmla="val -8333"/>
                <a:gd name="adj3" fmla="val 18750"/>
                <a:gd name="adj4" fmla="val -16667"/>
                <a:gd name="adj5" fmla="val -29254"/>
                <a:gd name="adj6" fmla="val -37811"/>
                <a:gd name="adj7" fmla="val 235962"/>
                <a:gd name="adj8" fmla="val -109456"/>
              </a:avLst>
            </a:prstGeom>
            <a:grpFill/>
            <a:ln w="38100">
              <a:solidFill>
                <a:schemeClr val="tx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12" name="TextBox 11">
              <a:extLst>
                <a:ext uri="{FF2B5EF4-FFF2-40B4-BE49-F238E27FC236}">
                  <a16:creationId xmlns:a16="http://schemas.microsoft.com/office/drawing/2014/main" id="{6E9C5540-1009-46F2-ABFF-B3BEE0CD7203}"/>
                </a:ext>
              </a:extLst>
            </p:cNvPr>
            <p:cNvSpPr txBox="1"/>
            <p:nvPr/>
          </p:nvSpPr>
          <p:spPr>
            <a:xfrm>
              <a:off x="1027210" y="993230"/>
              <a:ext cx="1183342" cy="584775"/>
            </a:xfrm>
            <a:prstGeom prst="rect">
              <a:avLst/>
            </a:prstGeom>
            <a:grpFill/>
          </p:spPr>
          <p:txBody>
            <a:bodyPr wrap="square" rtlCol="0">
              <a:spAutoFit/>
            </a:bodyPr>
            <a:lstStyle/>
            <a:p>
              <a:r>
                <a:rPr lang="en-US" sz="1600" dirty="0">
                  <a:latin typeface="Arial" pitchFamily="34" charset="0"/>
                  <a:cs typeface="Arial" pitchFamily="34" charset="0"/>
                </a:rPr>
                <a:t>Work Streams</a:t>
              </a:r>
            </a:p>
          </p:txBody>
        </p:sp>
      </p:grpSp>
      <p:grpSp>
        <p:nvGrpSpPr>
          <p:cNvPr id="13" name="Group 12">
            <a:extLst>
              <a:ext uri="{FF2B5EF4-FFF2-40B4-BE49-F238E27FC236}">
                <a16:creationId xmlns:a16="http://schemas.microsoft.com/office/drawing/2014/main" id="{8CD7EE2F-C304-42BF-92A9-9B5CBA53EC98}"/>
              </a:ext>
            </a:extLst>
          </p:cNvPr>
          <p:cNvGrpSpPr/>
          <p:nvPr/>
        </p:nvGrpSpPr>
        <p:grpSpPr>
          <a:xfrm>
            <a:off x="9995843" y="1699708"/>
            <a:ext cx="1514606" cy="645021"/>
            <a:chOff x="10181253" y="1623406"/>
            <a:chExt cx="1514606" cy="645021"/>
          </a:xfrm>
        </p:grpSpPr>
        <p:sp>
          <p:nvSpPr>
            <p:cNvPr id="14" name="Callout: Double Bent Line with Border and Accent Bar 13">
              <a:extLst>
                <a:ext uri="{FF2B5EF4-FFF2-40B4-BE49-F238E27FC236}">
                  <a16:creationId xmlns:a16="http://schemas.microsoft.com/office/drawing/2014/main" id="{95760B59-16D9-4B08-8DBA-D78CA0DF2A57}"/>
                </a:ext>
              </a:extLst>
            </p:cNvPr>
            <p:cNvSpPr/>
            <p:nvPr/>
          </p:nvSpPr>
          <p:spPr>
            <a:xfrm>
              <a:off x="10233110" y="1623406"/>
              <a:ext cx="1462749" cy="645021"/>
            </a:xfrm>
            <a:prstGeom prst="accentBorderCallout3">
              <a:avLst>
                <a:gd name="adj1" fmla="val 18750"/>
                <a:gd name="adj2" fmla="val -8333"/>
                <a:gd name="adj3" fmla="val 18750"/>
                <a:gd name="adj4" fmla="val -16667"/>
                <a:gd name="adj5" fmla="val -29254"/>
                <a:gd name="adj6" fmla="val -37811"/>
                <a:gd name="adj7" fmla="val 235962"/>
                <a:gd name="adj8" fmla="val -109456"/>
              </a:avLst>
            </a:prstGeom>
            <a:solidFill>
              <a:srgbClr val="FFFF00"/>
            </a:solidFill>
            <a:ln w="38100">
              <a:solidFill>
                <a:schemeClr val="tx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15" name="TextBox 14">
              <a:extLst>
                <a:ext uri="{FF2B5EF4-FFF2-40B4-BE49-F238E27FC236}">
                  <a16:creationId xmlns:a16="http://schemas.microsoft.com/office/drawing/2014/main" id="{02F10CDF-D017-4F2B-8998-6DA1F0204439}"/>
                </a:ext>
              </a:extLst>
            </p:cNvPr>
            <p:cNvSpPr txBox="1"/>
            <p:nvPr/>
          </p:nvSpPr>
          <p:spPr>
            <a:xfrm>
              <a:off x="10181253" y="1623406"/>
              <a:ext cx="1514606" cy="584775"/>
            </a:xfrm>
            <a:prstGeom prst="rect">
              <a:avLst/>
            </a:prstGeom>
            <a:solidFill>
              <a:srgbClr val="FFFF00"/>
            </a:solidFill>
          </p:spPr>
          <p:txBody>
            <a:bodyPr wrap="square" rtlCol="0">
              <a:spAutoFit/>
            </a:bodyPr>
            <a:lstStyle/>
            <a:p>
              <a:pPr algn="ctr"/>
              <a:r>
                <a:rPr lang="en-US" sz="1600" dirty="0">
                  <a:latin typeface="Arial" pitchFamily="34" charset="0"/>
                  <a:cs typeface="Arial" pitchFamily="34" charset="0"/>
                </a:rPr>
                <a:t>Key Deliverables</a:t>
              </a:r>
            </a:p>
          </p:txBody>
        </p:sp>
      </p:grpSp>
      <p:grpSp>
        <p:nvGrpSpPr>
          <p:cNvPr id="16" name="Group 15">
            <a:extLst>
              <a:ext uri="{FF2B5EF4-FFF2-40B4-BE49-F238E27FC236}">
                <a16:creationId xmlns:a16="http://schemas.microsoft.com/office/drawing/2014/main" id="{0598CFE1-779D-4D22-81A6-637B0E169D59}"/>
              </a:ext>
            </a:extLst>
          </p:cNvPr>
          <p:cNvGrpSpPr/>
          <p:nvPr/>
        </p:nvGrpSpPr>
        <p:grpSpPr>
          <a:xfrm>
            <a:off x="9793382" y="5555517"/>
            <a:ext cx="1570008" cy="830997"/>
            <a:chOff x="10155324" y="1913677"/>
            <a:chExt cx="1514606" cy="1209722"/>
          </a:xfrm>
        </p:grpSpPr>
        <p:sp>
          <p:nvSpPr>
            <p:cNvPr id="17" name="Callout: Double Bent Line with Border and Accent Bar 16">
              <a:extLst>
                <a:ext uri="{FF2B5EF4-FFF2-40B4-BE49-F238E27FC236}">
                  <a16:creationId xmlns:a16="http://schemas.microsoft.com/office/drawing/2014/main" id="{D01AC205-D195-488E-8250-4950BA0D814A}"/>
                </a:ext>
              </a:extLst>
            </p:cNvPr>
            <p:cNvSpPr/>
            <p:nvPr/>
          </p:nvSpPr>
          <p:spPr>
            <a:xfrm>
              <a:off x="10207181" y="1935941"/>
              <a:ext cx="1462749" cy="645021"/>
            </a:xfrm>
            <a:prstGeom prst="accentBorderCallout3">
              <a:avLst>
                <a:gd name="adj1" fmla="val 18750"/>
                <a:gd name="adj2" fmla="val -8333"/>
                <a:gd name="adj3" fmla="val 18750"/>
                <a:gd name="adj4" fmla="val -16667"/>
                <a:gd name="adj5" fmla="val -29254"/>
                <a:gd name="adj6" fmla="val -37811"/>
                <a:gd name="adj7" fmla="val -256038"/>
                <a:gd name="adj8" fmla="val -114972"/>
              </a:avLst>
            </a:prstGeom>
            <a:solidFill>
              <a:srgbClr val="FFFF00"/>
            </a:solidFill>
            <a:ln w="38100">
              <a:solidFill>
                <a:schemeClr val="tx1"/>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itchFamily="34" charset="0"/>
                <a:cs typeface="Arial" pitchFamily="34" charset="0"/>
              </a:endParaRPr>
            </a:p>
          </p:txBody>
        </p:sp>
        <p:sp>
          <p:nvSpPr>
            <p:cNvPr id="18" name="TextBox 17">
              <a:extLst>
                <a:ext uri="{FF2B5EF4-FFF2-40B4-BE49-F238E27FC236}">
                  <a16:creationId xmlns:a16="http://schemas.microsoft.com/office/drawing/2014/main" id="{29B14B80-1183-4AFA-BBA7-EC41841CBCD4}"/>
                </a:ext>
              </a:extLst>
            </p:cNvPr>
            <p:cNvSpPr txBox="1"/>
            <p:nvPr/>
          </p:nvSpPr>
          <p:spPr>
            <a:xfrm>
              <a:off x="10155324" y="1913677"/>
              <a:ext cx="1514606" cy="1209722"/>
            </a:xfrm>
            <a:prstGeom prst="rect">
              <a:avLst/>
            </a:prstGeom>
            <a:solidFill>
              <a:srgbClr val="FFFF00"/>
            </a:solidFill>
          </p:spPr>
          <p:txBody>
            <a:bodyPr wrap="square" rtlCol="0">
              <a:spAutoFit/>
            </a:bodyPr>
            <a:lstStyle/>
            <a:p>
              <a:pPr algn="ctr"/>
              <a:r>
                <a:rPr lang="en-US" sz="1600" dirty="0">
                  <a:latin typeface="Arial" pitchFamily="34" charset="0"/>
                  <a:cs typeface="Arial" pitchFamily="34" charset="0"/>
                </a:rPr>
                <a:t>Quality and Completion Criteria</a:t>
              </a:r>
            </a:p>
          </p:txBody>
        </p:sp>
      </p:grpSp>
    </p:spTree>
    <p:extLst>
      <p:ext uri="{BB962C8B-B14F-4D97-AF65-F5344CB8AC3E}">
        <p14:creationId xmlns:p14="http://schemas.microsoft.com/office/powerpoint/2010/main" val="188109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74554" y="165253"/>
            <a:ext cx="5960126" cy="1077218"/>
          </a:xfrm>
          <a:prstGeom prst="rect">
            <a:avLst/>
          </a:prstGeom>
          <a:noFill/>
        </p:spPr>
        <p:txBody>
          <a:bodyPr wrap="square" rtlCol="0">
            <a:spAutoFit/>
          </a:bodyPr>
          <a:lstStyle/>
          <a:p>
            <a:pPr algn="ctr"/>
            <a:r>
              <a:rPr lang="en-US" sz="3200" dirty="0"/>
              <a:t>Lean Six Sigma Brings an Action and Business Value Orientation</a:t>
            </a:r>
          </a:p>
        </p:txBody>
      </p:sp>
      <p:sp>
        <p:nvSpPr>
          <p:cNvPr id="3" name="TextBox 2"/>
          <p:cNvSpPr txBox="1"/>
          <p:nvPr/>
        </p:nvSpPr>
        <p:spPr>
          <a:xfrm>
            <a:off x="510393" y="1242471"/>
            <a:ext cx="11127036" cy="6370975"/>
          </a:xfrm>
          <a:prstGeom prst="rect">
            <a:avLst/>
          </a:prstGeom>
          <a:noFill/>
        </p:spPr>
        <p:txBody>
          <a:bodyPr wrap="square" rtlCol="0">
            <a:spAutoFit/>
          </a:bodyPr>
          <a:lstStyle/>
          <a:p>
            <a:pPr marL="457200" indent="-457200">
              <a:buAutoNum type="arabicParenR"/>
            </a:pPr>
            <a:r>
              <a:rPr lang="en-US" sz="2400" dirty="0"/>
              <a:t>Align project with business goals and the VOC, and establish accurate metric baselines.</a:t>
            </a:r>
          </a:p>
          <a:p>
            <a:pPr marL="457200" indent="-457200">
              <a:buAutoNum type="arabicParenR"/>
            </a:pPr>
            <a:r>
              <a:rPr lang="en-US" sz="2400" dirty="0"/>
              <a:t>Ensure buy-in from process owner, finance and other stakeholders.</a:t>
            </a:r>
          </a:p>
          <a:p>
            <a:pPr marL="457200" indent="-457200">
              <a:buAutoNum type="arabicParenR"/>
            </a:pPr>
            <a:r>
              <a:rPr lang="en-US" sz="2400" dirty="0"/>
              <a:t>Communicate the project to stakeholders.</a:t>
            </a:r>
          </a:p>
          <a:p>
            <a:pPr marL="457200" indent="-457200">
              <a:buAutoNum type="arabicParenR"/>
            </a:pPr>
            <a:r>
              <a:rPr lang="en-US" sz="2400" dirty="0"/>
              <a:t>Ensure measurement system accuracy, collect data on inputs and outputs and prove the causal effect Y=f(X) using Lean Six Sigma tools and methods.</a:t>
            </a:r>
          </a:p>
          <a:p>
            <a:pPr marL="457200" indent="-457200">
              <a:buAutoNum type="arabicParenR"/>
            </a:pPr>
            <a:r>
              <a:rPr lang="en-US" sz="2400" dirty="0"/>
              <a:t>Improve measurement systems and refine analyses as needed to identify root causes and their solutions, that is, improvements or counter measures.</a:t>
            </a:r>
          </a:p>
          <a:p>
            <a:pPr marL="457200" indent="-457200">
              <a:buAutoNum type="arabicParenR"/>
            </a:pPr>
            <a:r>
              <a:rPr lang="en-US" sz="2400" dirty="0"/>
              <a:t>Select best alternative solution. Develop a detailed improvement plan and conduct a pilot study to prove that Y=f(X).</a:t>
            </a:r>
          </a:p>
          <a:p>
            <a:pPr marL="457200" indent="-457200">
              <a:buAutoNum type="arabicParenR"/>
            </a:pPr>
            <a:r>
              <a:rPr lang="en-US" sz="2400" dirty="0"/>
              <a:t>Integrate solutions into larger process based upon pilot study.</a:t>
            </a:r>
          </a:p>
          <a:p>
            <a:pPr marL="457200" indent="-457200">
              <a:buAutoNum type="arabicParenR"/>
            </a:pPr>
            <a:r>
              <a:rPr lang="en-US" sz="2400" dirty="0"/>
              <a:t>Create standardized procedures, processes and mistake-proofing.</a:t>
            </a:r>
          </a:p>
          <a:p>
            <a:pPr marL="457200" indent="-457200">
              <a:buAutoNum type="arabicParenR"/>
            </a:pPr>
            <a:r>
              <a:rPr lang="en-US" sz="2400" dirty="0"/>
              <a:t>Implement training and audits to sustain the solutions.</a:t>
            </a:r>
          </a:p>
          <a:p>
            <a:pPr marL="457200" indent="-457200">
              <a:buAutoNum type="arabicParenR"/>
            </a:pPr>
            <a:r>
              <a:rPr lang="en-US" sz="2400" dirty="0"/>
              <a:t>Create the control plan, apply control strategies, and transfer project ownership to the process owner and local work team.</a:t>
            </a:r>
          </a:p>
          <a:p>
            <a:pPr marL="457200" indent="-457200">
              <a:buAutoNum type="arabicParenR"/>
            </a:pPr>
            <a:endParaRPr lang="en-US" sz="2400" dirty="0"/>
          </a:p>
          <a:p>
            <a:pPr marL="457200" indent="-457200">
              <a:buAutoNum type="arabicParenR"/>
            </a:pPr>
            <a:endParaRPr lang="en-US" sz="2400" dirty="0"/>
          </a:p>
        </p:txBody>
      </p:sp>
      <p:grpSp>
        <p:nvGrpSpPr>
          <p:cNvPr id="6" name="Group 5"/>
          <p:cNvGrpSpPr/>
          <p:nvPr/>
        </p:nvGrpSpPr>
        <p:grpSpPr>
          <a:xfrm>
            <a:off x="327804" y="310551"/>
            <a:ext cx="2467154" cy="931920"/>
            <a:chOff x="327804" y="310551"/>
            <a:chExt cx="2467154" cy="931920"/>
          </a:xfrm>
        </p:grpSpPr>
        <p:sp>
          <p:nvSpPr>
            <p:cNvPr id="4" name="Explosion: 14 Points 3"/>
            <p:cNvSpPr/>
            <p:nvPr/>
          </p:nvSpPr>
          <p:spPr>
            <a:xfrm>
              <a:off x="327804" y="310551"/>
              <a:ext cx="2467154" cy="931920"/>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914399" y="591845"/>
              <a:ext cx="1147313" cy="369332"/>
            </a:xfrm>
            <a:prstGeom prst="rect">
              <a:avLst/>
            </a:prstGeom>
            <a:noFill/>
          </p:spPr>
          <p:txBody>
            <a:bodyPr wrap="square" rtlCol="0">
              <a:spAutoFit/>
            </a:bodyPr>
            <a:lstStyle/>
            <a:p>
              <a:r>
                <a:rPr lang="en-US" dirty="0"/>
                <a:t>Examples</a:t>
              </a:r>
            </a:p>
          </p:txBody>
        </p:sp>
      </p:grpSp>
    </p:spTree>
    <p:extLst>
      <p:ext uri="{BB962C8B-B14F-4D97-AF65-F5344CB8AC3E}">
        <p14:creationId xmlns:p14="http://schemas.microsoft.com/office/powerpoint/2010/main" val="69883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3">
                                            <p:txEl>
                                              <p:pRg st="3" end="3"/>
                                            </p:txEl>
                                          </p:spTgt>
                                        </p:tgtEl>
                                        <p:attrNameLst>
                                          <p:attrName>style.color</p:attrName>
                                        </p:attrNameLst>
                                      </p:cBhvr>
                                      <p:to>
                                        <a:schemeClr val="accent2"/>
                                      </p:to>
                                    </p:animClr>
                                    <p:animClr clrSpc="rgb" dir="cw">
                                      <p:cBhvr>
                                        <p:cTn id="11" dur="500" fill="hold"/>
                                        <p:tgtEl>
                                          <p:spTgt spid="3">
                                            <p:txEl>
                                              <p:pRg st="3" end="3"/>
                                            </p:txEl>
                                          </p:spTgt>
                                        </p:tgtEl>
                                        <p:attrNameLst>
                                          <p:attrName>fillcolor</p:attrName>
                                        </p:attrNameLst>
                                      </p:cBhvr>
                                      <p:to>
                                        <a:schemeClr val="accent2"/>
                                      </p:to>
                                    </p:animClr>
                                    <p:set>
                                      <p:cBhvr>
                                        <p:cTn id="12" dur="500" fill="hold"/>
                                        <p:tgtEl>
                                          <p:spTgt spid="3">
                                            <p:txEl>
                                              <p:pRg st="3" end="3"/>
                                            </p:txEl>
                                          </p:spTgt>
                                        </p:tgtEl>
                                        <p:attrNameLst>
                                          <p:attrName>fill.type</p:attrName>
                                        </p:attrNameLst>
                                      </p:cBhvr>
                                      <p:to>
                                        <p:strVal val="solid"/>
                                      </p:to>
                                    </p:set>
                                    <p:set>
                                      <p:cBhvr>
                                        <p:cTn id="13" dur="500" fill="hold"/>
                                        <p:tgtEl>
                                          <p:spTgt spid="3">
                                            <p:txEl>
                                              <p:pRg st="3" end="3"/>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nodeType="clickEffect">
                                  <p:stCondLst>
                                    <p:cond delay="0"/>
                                  </p:stCondLst>
                                  <p:childTnLst>
                                    <p:animClr clrSpc="rgb" dir="cw">
                                      <p:cBhvr override="childStyle">
                                        <p:cTn id="17" dur="500" fill="hold"/>
                                        <p:tgtEl>
                                          <p:spTgt spid="3">
                                            <p:txEl>
                                              <p:pRg st="5" end="5"/>
                                            </p:txEl>
                                          </p:spTgt>
                                        </p:tgtEl>
                                        <p:attrNameLst>
                                          <p:attrName>style.color</p:attrName>
                                        </p:attrNameLst>
                                      </p:cBhvr>
                                      <p:to>
                                        <a:schemeClr val="accent2"/>
                                      </p:to>
                                    </p:animClr>
                                    <p:animClr clrSpc="rgb" dir="cw">
                                      <p:cBhvr>
                                        <p:cTn id="18" dur="500" fill="hold"/>
                                        <p:tgtEl>
                                          <p:spTgt spid="3">
                                            <p:txEl>
                                              <p:pRg st="5" end="5"/>
                                            </p:txEl>
                                          </p:spTgt>
                                        </p:tgtEl>
                                        <p:attrNameLst>
                                          <p:attrName>fillcolor</p:attrName>
                                        </p:attrNameLst>
                                      </p:cBhvr>
                                      <p:to>
                                        <a:schemeClr val="accent2"/>
                                      </p:to>
                                    </p:animClr>
                                    <p:set>
                                      <p:cBhvr>
                                        <p:cTn id="19" dur="500" fill="hold"/>
                                        <p:tgtEl>
                                          <p:spTgt spid="3">
                                            <p:txEl>
                                              <p:pRg st="5" end="5"/>
                                            </p:txEl>
                                          </p:spTgt>
                                        </p:tgtEl>
                                        <p:attrNameLst>
                                          <p:attrName>fill.type</p:attrName>
                                        </p:attrNameLst>
                                      </p:cBhvr>
                                      <p:to>
                                        <p:strVal val="solid"/>
                                      </p:to>
                                    </p:set>
                                    <p:set>
                                      <p:cBhvr>
                                        <p:cTn id="20" dur="500" fill="hold"/>
                                        <p:tgtEl>
                                          <p:spTgt spid="3">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9E932-0D3E-4052-B566-F21D20EDDBC8}"/>
              </a:ext>
            </a:extLst>
          </p:cNvPr>
          <p:cNvSpPr/>
          <p:nvPr/>
        </p:nvSpPr>
        <p:spPr>
          <a:xfrm>
            <a:off x="4622826" y="880433"/>
            <a:ext cx="2994211" cy="129350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860F862-35A7-4C6A-8AC3-3D2E346C8A7F}"/>
              </a:ext>
            </a:extLst>
          </p:cNvPr>
          <p:cNvSpPr/>
          <p:nvPr/>
        </p:nvSpPr>
        <p:spPr>
          <a:xfrm>
            <a:off x="8189406" y="4366743"/>
            <a:ext cx="2805953" cy="12893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3AA94CF-8D24-4A2D-BC9E-12ADB25F487A}"/>
              </a:ext>
            </a:extLst>
          </p:cNvPr>
          <p:cNvSpPr/>
          <p:nvPr/>
        </p:nvSpPr>
        <p:spPr>
          <a:xfrm>
            <a:off x="3782671" y="4415367"/>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5B47EF3-347A-4B06-96E8-0A04A1433C8D}"/>
              </a:ext>
            </a:extLst>
          </p:cNvPr>
          <p:cNvSpPr txBox="1"/>
          <p:nvPr/>
        </p:nvSpPr>
        <p:spPr>
          <a:xfrm>
            <a:off x="4611492" y="1187925"/>
            <a:ext cx="2994211" cy="707886"/>
          </a:xfrm>
          <a:prstGeom prst="rect">
            <a:avLst/>
          </a:prstGeom>
          <a:noFill/>
        </p:spPr>
        <p:txBody>
          <a:bodyPr wrap="square" rtlCol="0">
            <a:spAutoFit/>
          </a:bodyPr>
          <a:lstStyle/>
          <a:p>
            <a:pPr algn="ctr"/>
            <a:r>
              <a:rPr lang="en-US" sz="2000" dirty="0">
                <a:solidFill>
                  <a:schemeClr val="bg1"/>
                </a:solidFill>
              </a:rPr>
              <a:t>Multiple </a:t>
            </a:r>
          </a:p>
          <a:p>
            <a:pPr algn="ctr"/>
            <a:r>
              <a:rPr lang="en-US" sz="2000" dirty="0">
                <a:solidFill>
                  <a:schemeClr val="bg1"/>
                </a:solidFill>
              </a:rPr>
              <a:t>Hypotheses</a:t>
            </a:r>
          </a:p>
        </p:txBody>
      </p:sp>
      <p:sp>
        <p:nvSpPr>
          <p:cNvPr id="9" name="TextBox 8">
            <a:extLst>
              <a:ext uri="{FF2B5EF4-FFF2-40B4-BE49-F238E27FC236}">
                <a16:creationId xmlns:a16="http://schemas.microsoft.com/office/drawing/2014/main" id="{1E2AEF49-5035-4762-A0A9-1DEF369A24CA}"/>
              </a:ext>
            </a:extLst>
          </p:cNvPr>
          <p:cNvSpPr txBox="1"/>
          <p:nvPr/>
        </p:nvSpPr>
        <p:spPr>
          <a:xfrm>
            <a:off x="3384309" y="3341756"/>
            <a:ext cx="1465729" cy="369332"/>
          </a:xfrm>
          <a:prstGeom prst="rect">
            <a:avLst/>
          </a:prstGeom>
          <a:noFill/>
        </p:spPr>
        <p:txBody>
          <a:bodyPr wrap="square" rtlCol="0">
            <a:spAutoFit/>
          </a:bodyPr>
          <a:lstStyle/>
          <a:p>
            <a:pPr algn="ctr"/>
            <a:r>
              <a:rPr lang="en-US" dirty="0"/>
              <a:t>A Question</a:t>
            </a:r>
          </a:p>
        </p:txBody>
      </p:sp>
      <p:sp>
        <p:nvSpPr>
          <p:cNvPr id="13" name="Arrow: Up 12">
            <a:extLst>
              <a:ext uri="{FF2B5EF4-FFF2-40B4-BE49-F238E27FC236}">
                <a16:creationId xmlns:a16="http://schemas.microsoft.com/office/drawing/2014/main" id="{C1B583A0-4BB0-4217-8814-985C3A8FB0A9}"/>
              </a:ext>
            </a:extLst>
          </p:cNvPr>
          <p:cNvSpPr/>
          <p:nvPr/>
        </p:nvSpPr>
        <p:spPr>
          <a:xfrm rot="2653421">
            <a:off x="3569980" y="1718399"/>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FCE8DC-42E5-4530-9D97-41543061EE54}"/>
              </a:ext>
            </a:extLst>
          </p:cNvPr>
          <p:cNvSpPr txBox="1"/>
          <p:nvPr/>
        </p:nvSpPr>
        <p:spPr>
          <a:xfrm rot="18780206">
            <a:off x="2518026" y="2167159"/>
            <a:ext cx="2944905" cy="584775"/>
          </a:xfrm>
          <a:prstGeom prst="rect">
            <a:avLst/>
          </a:prstGeom>
          <a:noFill/>
        </p:spPr>
        <p:txBody>
          <a:bodyPr wrap="square" rtlCol="0">
            <a:spAutoFit/>
          </a:bodyPr>
          <a:lstStyle/>
          <a:p>
            <a:pPr algn="ctr"/>
            <a:r>
              <a:rPr lang="en-US" sz="1600" dirty="0"/>
              <a:t>Explanatory</a:t>
            </a:r>
          </a:p>
          <a:p>
            <a:pPr algn="ctr"/>
            <a:r>
              <a:rPr lang="en-US" sz="1600" dirty="0"/>
              <a:t>Hypotheses</a:t>
            </a:r>
          </a:p>
        </p:txBody>
      </p:sp>
      <p:sp>
        <p:nvSpPr>
          <p:cNvPr id="15" name="TextBox 14">
            <a:extLst>
              <a:ext uri="{FF2B5EF4-FFF2-40B4-BE49-F238E27FC236}">
                <a16:creationId xmlns:a16="http://schemas.microsoft.com/office/drawing/2014/main" id="{BC16FF3A-37F3-466D-9898-777C98DC5698}"/>
              </a:ext>
            </a:extLst>
          </p:cNvPr>
          <p:cNvSpPr txBox="1"/>
          <p:nvPr/>
        </p:nvSpPr>
        <p:spPr>
          <a:xfrm>
            <a:off x="2214369" y="1468332"/>
            <a:ext cx="2254625" cy="646331"/>
          </a:xfrm>
          <a:prstGeom prst="rect">
            <a:avLst/>
          </a:prstGeom>
          <a:noFill/>
        </p:spPr>
        <p:txBody>
          <a:bodyPr wrap="square" rtlCol="0">
            <a:spAutoFit/>
          </a:bodyPr>
          <a:lstStyle/>
          <a:p>
            <a:pPr algn="ctr"/>
            <a:r>
              <a:rPr lang="en-US" i="1" dirty="0">
                <a:solidFill>
                  <a:srgbClr val="0070C0"/>
                </a:solidFill>
              </a:rPr>
              <a:t>Abductive </a:t>
            </a:r>
          </a:p>
          <a:p>
            <a:pPr algn="ctr"/>
            <a:r>
              <a:rPr lang="en-US" i="1" dirty="0">
                <a:solidFill>
                  <a:srgbClr val="0070C0"/>
                </a:solidFill>
              </a:rPr>
              <a:t>Reasoning</a:t>
            </a:r>
          </a:p>
        </p:txBody>
      </p:sp>
      <p:sp>
        <p:nvSpPr>
          <p:cNvPr id="16" name="Arrow: Up 15">
            <a:extLst>
              <a:ext uri="{FF2B5EF4-FFF2-40B4-BE49-F238E27FC236}">
                <a16:creationId xmlns:a16="http://schemas.microsoft.com/office/drawing/2014/main" id="{6355CB5A-CBCA-4546-9213-E6D131A57FB0}"/>
              </a:ext>
            </a:extLst>
          </p:cNvPr>
          <p:cNvSpPr/>
          <p:nvPr/>
        </p:nvSpPr>
        <p:spPr>
          <a:xfrm rot="8538636">
            <a:off x="7582020" y="2162063"/>
            <a:ext cx="946835" cy="2127610"/>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AE0771-B9F5-4346-843D-52066EFB73B2}"/>
              </a:ext>
            </a:extLst>
          </p:cNvPr>
          <p:cNvSpPr txBox="1"/>
          <p:nvPr/>
        </p:nvSpPr>
        <p:spPr>
          <a:xfrm>
            <a:off x="5900778" y="2848586"/>
            <a:ext cx="2254625" cy="646331"/>
          </a:xfrm>
          <a:prstGeom prst="rect">
            <a:avLst/>
          </a:prstGeom>
          <a:noFill/>
        </p:spPr>
        <p:txBody>
          <a:bodyPr wrap="square" rtlCol="0">
            <a:spAutoFit/>
          </a:bodyPr>
          <a:lstStyle/>
          <a:p>
            <a:pPr algn="ctr"/>
            <a:r>
              <a:rPr lang="en-US" i="1" dirty="0">
                <a:solidFill>
                  <a:srgbClr val="0070C0"/>
                </a:solidFill>
              </a:rPr>
              <a:t>Deductive </a:t>
            </a:r>
          </a:p>
          <a:p>
            <a:pPr algn="ctr"/>
            <a:r>
              <a:rPr lang="en-US" i="1" dirty="0">
                <a:solidFill>
                  <a:srgbClr val="0070C0"/>
                </a:solidFill>
              </a:rPr>
              <a:t>Reasoning</a:t>
            </a:r>
          </a:p>
        </p:txBody>
      </p:sp>
      <p:sp>
        <p:nvSpPr>
          <p:cNvPr id="18" name="TextBox 17">
            <a:extLst>
              <a:ext uri="{FF2B5EF4-FFF2-40B4-BE49-F238E27FC236}">
                <a16:creationId xmlns:a16="http://schemas.microsoft.com/office/drawing/2014/main" id="{E6E7264E-8336-492B-99EB-65222B3D1C91}"/>
              </a:ext>
            </a:extLst>
          </p:cNvPr>
          <p:cNvSpPr txBox="1"/>
          <p:nvPr/>
        </p:nvSpPr>
        <p:spPr>
          <a:xfrm>
            <a:off x="572646" y="-2573"/>
            <a:ext cx="11411712" cy="954107"/>
          </a:xfrm>
          <a:prstGeom prst="rect">
            <a:avLst/>
          </a:prstGeom>
          <a:noFill/>
        </p:spPr>
        <p:txBody>
          <a:bodyPr wrap="square" rtlCol="0">
            <a:spAutoFit/>
          </a:bodyPr>
          <a:lstStyle/>
          <a:p>
            <a:pPr algn="ctr"/>
            <a:r>
              <a:rPr lang="en-US" sz="2800" dirty="0"/>
              <a:t>Peirce’s Trichotomy of the Scientific Method </a:t>
            </a:r>
          </a:p>
          <a:p>
            <a:pPr algn="ctr"/>
            <a:r>
              <a:rPr lang="en-US" sz="2800" dirty="0"/>
              <a:t>As Self-Correcting Cycles Leading to the “Truth” </a:t>
            </a:r>
          </a:p>
        </p:txBody>
      </p:sp>
      <p:sp>
        <p:nvSpPr>
          <p:cNvPr id="19" name="TextBox 18">
            <a:extLst>
              <a:ext uri="{FF2B5EF4-FFF2-40B4-BE49-F238E27FC236}">
                <a16:creationId xmlns:a16="http://schemas.microsoft.com/office/drawing/2014/main" id="{4944BAFE-92FC-4620-BE07-104E7E34BD6F}"/>
              </a:ext>
            </a:extLst>
          </p:cNvPr>
          <p:cNvSpPr txBox="1"/>
          <p:nvPr/>
        </p:nvSpPr>
        <p:spPr>
          <a:xfrm rot="3175636">
            <a:off x="6470333" y="2771893"/>
            <a:ext cx="2944905" cy="584775"/>
          </a:xfrm>
          <a:prstGeom prst="rect">
            <a:avLst/>
          </a:prstGeom>
          <a:noFill/>
        </p:spPr>
        <p:txBody>
          <a:bodyPr wrap="square" rtlCol="0">
            <a:spAutoFit/>
          </a:bodyPr>
          <a:lstStyle/>
          <a:p>
            <a:pPr algn="ctr"/>
            <a:r>
              <a:rPr lang="en-US" sz="1600" dirty="0"/>
              <a:t>What Must </a:t>
            </a:r>
          </a:p>
          <a:p>
            <a:pPr algn="ctr"/>
            <a:r>
              <a:rPr lang="en-US" sz="1600" dirty="0"/>
              <a:t>Happen If True?</a:t>
            </a:r>
          </a:p>
        </p:txBody>
      </p:sp>
      <p:sp>
        <p:nvSpPr>
          <p:cNvPr id="20" name="TextBox 19">
            <a:extLst>
              <a:ext uri="{FF2B5EF4-FFF2-40B4-BE49-F238E27FC236}">
                <a16:creationId xmlns:a16="http://schemas.microsoft.com/office/drawing/2014/main" id="{6C85D4FE-48C3-4588-84B3-62A5808BC84A}"/>
              </a:ext>
            </a:extLst>
          </p:cNvPr>
          <p:cNvSpPr txBox="1"/>
          <p:nvPr/>
        </p:nvSpPr>
        <p:spPr>
          <a:xfrm>
            <a:off x="8912510" y="1903179"/>
            <a:ext cx="3199423" cy="2585323"/>
          </a:xfrm>
          <a:prstGeom prst="rect">
            <a:avLst/>
          </a:prstGeom>
          <a:noFill/>
        </p:spPr>
        <p:txBody>
          <a:bodyPr wrap="square" rtlCol="0">
            <a:spAutoFit/>
          </a:bodyPr>
          <a:lstStyle/>
          <a:p>
            <a:r>
              <a:rPr lang="en-US" dirty="0"/>
              <a:t>What are Testable Conclusions About Other Phenomenon That Must Be Reached For Each Hypothesis if True?</a:t>
            </a:r>
          </a:p>
          <a:p>
            <a:endParaRPr lang="en-US" dirty="0"/>
          </a:p>
          <a:p>
            <a:r>
              <a:rPr lang="en-US" dirty="0"/>
              <a:t>Controlled Experiments Based Upon Samples From a Population</a:t>
            </a:r>
          </a:p>
          <a:p>
            <a:endParaRPr lang="en-US" dirty="0"/>
          </a:p>
        </p:txBody>
      </p:sp>
      <p:sp>
        <p:nvSpPr>
          <p:cNvPr id="22" name="TextBox 21">
            <a:extLst>
              <a:ext uri="{FF2B5EF4-FFF2-40B4-BE49-F238E27FC236}">
                <a16:creationId xmlns:a16="http://schemas.microsoft.com/office/drawing/2014/main" id="{11F88B77-AC17-4BCB-9F4D-796D9C785E79}"/>
              </a:ext>
            </a:extLst>
          </p:cNvPr>
          <p:cNvSpPr txBox="1"/>
          <p:nvPr/>
        </p:nvSpPr>
        <p:spPr>
          <a:xfrm>
            <a:off x="7800648" y="4555858"/>
            <a:ext cx="3636802" cy="954107"/>
          </a:xfrm>
          <a:prstGeom prst="rect">
            <a:avLst/>
          </a:prstGeom>
          <a:noFill/>
        </p:spPr>
        <p:txBody>
          <a:bodyPr wrap="square" rtlCol="0">
            <a:spAutoFit/>
          </a:bodyPr>
          <a:lstStyle/>
          <a:p>
            <a:pPr algn="ctr"/>
            <a:r>
              <a:rPr lang="en-US" sz="2000" dirty="0">
                <a:solidFill>
                  <a:schemeClr val="bg1"/>
                </a:solidFill>
              </a:rPr>
              <a:t>Elimination </a:t>
            </a:r>
          </a:p>
          <a:p>
            <a:pPr algn="ctr"/>
            <a:r>
              <a:rPr lang="en-US" sz="2000" dirty="0">
                <a:solidFill>
                  <a:schemeClr val="bg1"/>
                </a:solidFill>
              </a:rPr>
              <a:t>of False Hypotheses</a:t>
            </a:r>
          </a:p>
          <a:p>
            <a:pPr algn="ctr"/>
            <a:r>
              <a:rPr lang="en-US" sz="1600" i="1" dirty="0">
                <a:solidFill>
                  <a:schemeClr val="bg1"/>
                </a:solidFill>
              </a:rPr>
              <a:t>(retroduction)</a:t>
            </a:r>
          </a:p>
        </p:txBody>
      </p:sp>
      <p:sp>
        <p:nvSpPr>
          <p:cNvPr id="67" name="TextBox 66">
            <a:extLst>
              <a:ext uri="{FF2B5EF4-FFF2-40B4-BE49-F238E27FC236}">
                <a16:creationId xmlns:a16="http://schemas.microsoft.com/office/drawing/2014/main" id="{580721A0-E439-4CA7-B123-2C54EA86B979}"/>
              </a:ext>
            </a:extLst>
          </p:cNvPr>
          <p:cNvSpPr txBox="1"/>
          <p:nvPr/>
        </p:nvSpPr>
        <p:spPr>
          <a:xfrm>
            <a:off x="4074305" y="4662067"/>
            <a:ext cx="2366881" cy="646331"/>
          </a:xfrm>
          <a:prstGeom prst="rect">
            <a:avLst/>
          </a:prstGeom>
          <a:noFill/>
        </p:spPr>
        <p:txBody>
          <a:bodyPr wrap="square" rtlCol="0">
            <a:spAutoFit/>
          </a:bodyPr>
          <a:lstStyle/>
          <a:p>
            <a:pPr algn="ctr"/>
            <a:r>
              <a:rPr lang="en-US" dirty="0">
                <a:solidFill>
                  <a:schemeClr val="bg1"/>
                </a:solidFill>
              </a:rPr>
              <a:t>Sufficient  Accuracy Reached to Take Action</a:t>
            </a:r>
          </a:p>
        </p:txBody>
      </p:sp>
      <p:sp>
        <p:nvSpPr>
          <p:cNvPr id="72" name="TextBox 71">
            <a:extLst>
              <a:ext uri="{FF2B5EF4-FFF2-40B4-BE49-F238E27FC236}">
                <a16:creationId xmlns:a16="http://schemas.microsoft.com/office/drawing/2014/main" id="{B935D535-582C-49B6-8FE4-5C33613CE95F}"/>
              </a:ext>
            </a:extLst>
          </p:cNvPr>
          <p:cNvSpPr txBox="1"/>
          <p:nvPr/>
        </p:nvSpPr>
        <p:spPr>
          <a:xfrm>
            <a:off x="5362412" y="5697186"/>
            <a:ext cx="2254625" cy="646331"/>
          </a:xfrm>
          <a:prstGeom prst="rect">
            <a:avLst/>
          </a:prstGeom>
          <a:noFill/>
        </p:spPr>
        <p:txBody>
          <a:bodyPr wrap="square" rtlCol="0">
            <a:spAutoFit/>
          </a:bodyPr>
          <a:lstStyle/>
          <a:p>
            <a:pPr algn="ctr"/>
            <a:r>
              <a:rPr lang="en-US" i="1" dirty="0">
                <a:solidFill>
                  <a:srgbClr val="0070C0"/>
                </a:solidFill>
              </a:rPr>
              <a:t>Inductive </a:t>
            </a:r>
          </a:p>
          <a:p>
            <a:pPr algn="ctr"/>
            <a:r>
              <a:rPr lang="en-US" i="1" dirty="0">
                <a:solidFill>
                  <a:srgbClr val="0070C0"/>
                </a:solidFill>
              </a:rPr>
              <a:t>Reasoning</a:t>
            </a:r>
          </a:p>
        </p:txBody>
      </p:sp>
      <p:sp>
        <p:nvSpPr>
          <p:cNvPr id="73" name="TextBox 72">
            <a:extLst>
              <a:ext uri="{FF2B5EF4-FFF2-40B4-BE49-F238E27FC236}">
                <a16:creationId xmlns:a16="http://schemas.microsoft.com/office/drawing/2014/main" id="{4FC1A416-B474-4DD7-9D9A-6C18824F9C55}"/>
              </a:ext>
            </a:extLst>
          </p:cNvPr>
          <p:cNvSpPr txBox="1"/>
          <p:nvPr/>
        </p:nvSpPr>
        <p:spPr>
          <a:xfrm>
            <a:off x="3087220" y="6100988"/>
            <a:ext cx="2191948" cy="584775"/>
          </a:xfrm>
          <a:prstGeom prst="rect">
            <a:avLst/>
          </a:prstGeom>
          <a:noFill/>
        </p:spPr>
        <p:txBody>
          <a:bodyPr wrap="square" rtlCol="0">
            <a:spAutoFit/>
          </a:bodyPr>
          <a:lstStyle/>
          <a:p>
            <a:r>
              <a:rPr lang="en-US" sz="1600" i="1" dirty="0"/>
              <a:t>Economics Plays a Role in Sufficiency Decision.</a:t>
            </a:r>
          </a:p>
        </p:txBody>
      </p:sp>
      <p:cxnSp>
        <p:nvCxnSpPr>
          <p:cNvPr id="75" name="Straight Arrow Connector 74">
            <a:extLst>
              <a:ext uri="{FF2B5EF4-FFF2-40B4-BE49-F238E27FC236}">
                <a16:creationId xmlns:a16="http://schemas.microsoft.com/office/drawing/2014/main" id="{07BD4346-2116-4FFA-8C15-B821C4EF0399}"/>
              </a:ext>
            </a:extLst>
          </p:cNvPr>
          <p:cNvCxnSpPr>
            <a:cxnSpLocks/>
          </p:cNvCxnSpPr>
          <p:nvPr/>
        </p:nvCxnSpPr>
        <p:spPr>
          <a:xfrm flipV="1">
            <a:off x="3720866" y="5815383"/>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3DB10C-6874-429A-9EB5-D0BDA6BFD7B0}"/>
              </a:ext>
            </a:extLst>
          </p:cNvPr>
          <p:cNvSpPr txBox="1"/>
          <p:nvPr/>
        </p:nvSpPr>
        <p:spPr>
          <a:xfrm>
            <a:off x="3330853" y="3062153"/>
            <a:ext cx="2147270" cy="369332"/>
          </a:xfrm>
          <a:prstGeom prst="rect">
            <a:avLst/>
          </a:prstGeom>
          <a:noFill/>
        </p:spPr>
        <p:txBody>
          <a:bodyPr wrap="square" rtlCol="0">
            <a:spAutoFit/>
          </a:bodyPr>
          <a:lstStyle/>
          <a:p>
            <a:r>
              <a:rPr lang="en-US" b="1" dirty="0">
                <a:solidFill>
                  <a:srgbClr val="00B050"/>
                </a:solidFill>
              </a:rPr>
              <a:t>Begin Research</a:t>
            </a:r>
          </a:p>
        </p:txBody>
      </p:sp>
      <p:sp>
        <p:nvSpPr>
          <p:cNvPr id="48" name="Arrow: Up 47">
            <a:extLst>
              <a:ext uri="{FF2B5EF4-FFF2-40B4-BE49-F238E27FC236}">
                <a16:creationId xmlns:a16="http://schemas.microsoft.com/office/drawing/2014/main" id="{54CBEA6A-8242-4CE4-9ADF-607096B641F8}"/>
              </a:ext>
            </a:extLst>
          </p:cNvPr>
          <p:cNvSpPr/>
          <p:nvPr/>
        </p:nvSpPr>
        <p:spPr>
          <a:xfrm rot="16200000">
            <a:off x="6950543" y="4326705"/>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9BDDB9F-BC7F-4458-BF0F-38FAB07B335F}"/>
              </a:ext>
            </a:extLst>
          </p:cNvPr>
          <p:cNvSpPr txBox="1"/>
          <p:nvPr/>
        </p:nvSpPr>
        <p:spPr>
          <a:xfrm>
            <a:off x="6128978" y="4757904"/>
            <a:ext cx="2805953" cy="584775"/>
          </a:xfrm>
          <a:prstGeom prst="rect">
            <a:avLst/>
          </a:prstGeom>
          <a:noFill/>
        </p:spPr>
        <p:txBody>
          <a:bodyPr wrap="square" rtlCol="0">
            <a:spAutoFit/>
          </a:bodyPr>
          <a:lstStyle/>
          <a:p>
            <a:pPr algn="ctr"/>
            <a:r>
              <a:rPr lang="en-US" sz="1600" dirty="0"/>
              <a:t>Test Predictive </a:t>
            </a:r>
          </a:p>
          <a:p>
            <a:pPr algn="ctr"/>
            <a:r>
              <a:rPr lang="en-US" sz="1600" dirty="0"/>
              <a:t>Models</a:t>
            </a:r>
          </a:p>
        </p:txBody>
      </p:sp>
      <p:sp>
        <p:nvSpPr>
          <p:cNvPr id="49" name="TextBox 48">
            <a:extLst>
              <a:ext uri="{FF2B5EF4-FFF2-40B4-BE49-F238E27FC236}">
                <a16:creationId xmlns:a16="http://schemas.microsoft.com/office/drawing/2014/main" id="{E9128566-635D-4E22-8CA8-46353A0E4882}"/>
              </a:ext>
            </a:extLst>
          </p:cNvPr>
          <p:cNvSpPr txBox="1"/>
          <p:nvPr/>
        </p:nvSpPr>
        <p:spPr>
          <a:xfrm>
            <a:off x="6923736" y="5649659"/>
            <a:ext cx="1465729" cy="646331"/>
          </a:xfrm>
          <a:prstGeom prst="rect">
            <a:avLst/>
          </a:prstGeom>
          <a:noFill/>
        </p:spPr>
        <p:txBody>
          <a:bodyPr wrap="square" rtlCol="0">
            <a:spAutoFit/>
          </a:bodyPr>
          <a:lstStyle/>
          <a:p>
            <a:pPr algn="ctr"/>
            <a:r>
              <a:rPr lang="en-US" dirty="0"/>
              <a:t>Assess Accuracy</a:t>
            </a:r>
          </a:p>
        </p:txBody>
      </p:sp>
      <p:sp>
        <p:nvSpPr>
          <p:cNvPr id="50" name="Rectangle: Rounded Corners 49">
            <a:extLst>
              <a:ext uri="{FF2B5EF4-FFF2-40B4-BE49-F238E27FC236}">
                <a16:creationId xmlns:a16="http://schemas.microsoft.com/office/drawing/2014/main" id="{B07A1404-276E-463E-AF32-6CC39A8B190A}"/>
              </a:ext>
            </a:extLst>
          </p:cNvPr>
          <p:cNvSpPr/>
          <p:nvPr/>
        </p:nvSpPr>
        <p:spPr>
          <a:xfrm>
            <a:off x="316212" y="3225868"/>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Bent-Up 11">
            <a:extLst>
              <a:ext uri="{FF2B5EF4-FFF2-40B4-BE49-F238E27FC236}">
                <a16:creationId xmlns:a16="http://schemas.microsoft.com/office/drawing/2014/main" id="{7A153FEA-8ED1-47CB-B8C8-351935CC139B}"/>
              </a:ext>
            </a:extLst>
          </p:cNvPr>
          <p:cNvSpPr/>
          <p:nvPr/>
        </p:nvSpPr>
        <p:spPr>
          <a:xfrm flipH="1">
            <a:off x="1570939" y="4542549"/>
            <a:ext cx="2191949" cy="983455"/>
          </a:xfrm>
          <a:prstGeom prst="ben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AE223AE-7625-4688-A0C8-978DAA6794A8}"/>
              </a:ext>
            </a:extLst>
          </p:cNvPr>
          <p:cNvSpPr txBox="1"/>
          <p:nvPr/>
        </p:nvSpPr>
        <p:spPr>
          <a:xfrm>
            <a:off x="1724809" y="5205002"/>
            <a:ext cx="1939217" cy="369332"/>
          </a:xfrm>
          <a:prstGeom prst="rect">
            <a:avLst/>
          </a:prstGeom>
          <a:noFill/>
        </p:spPr>
        <p:txBody>
          <a:bodyPr wrap="square" rtlCol="0">
            <a:spAutoFit/>
          </a:bodyPr>
          <a:lstStyle/>
          <a:p>
            <a:pPr algn="ctr"/>
            <a:r>
              <a:rPr lang="en-US" dirty="0"/>
              <a:t>Execute Actions</a:t>
            </a:r>
          </a:p>
        </p:txBody>
      </p:sp>
      <p:sp>
        <p:nvSpPr>
          <p:cNvPr id="51" name="TextBox 50">
            <a:extLst>
              <a:ext uri="{FF2B5EF4-FFF2-40B4-BE49-F238E27FC236}">
                <a16:creationId xmlns:a16="http://schemas.microsoft.com/office/drawing/2014/main" id="{CE51CCC8-4C1B-4348-AA58-747E9030A4EC}"/>
              </a:ext>
            </a:extLst>
          </p:cNvPr>
          <p:cNvSpPr txBox="1"/>
          <p:nvPr/>
        </p:nvSpPr>
        <p:spPr>
          <a:xfrm>
            <a:off x="541368" y="3410244"/>
            <a:ext cx="2366881" cy="923330"/>
          </a:xfrm>
          <a:prstGeom prst="rect">
            <a:avLst/>
          </a:prstGeom>
          <a:noFill/>
        </p:spPr>
        <p:txBody>
          <a:bodyPr wrap="square" rtlCol="0">
            <a:spAutoFit/>
          </a:bodyPr>
          <a:lstStyle/>
          <a:p>
            <a:pPr algn="ctr"/>
            <a:r>
              <a:rPr lang="en-US" dirty="0">
                <a:solidFill>
                  <a:schemeClr val="bg1"/>
                </a:solidFill>
              </a:rPr>
              <a:t>Assess Results of Application and Adjust Hypotheses</a:t>
            </a:r>
          </a:p>
        </p:txBody>
      </p:sp>
      <p:grpSp>
        <p:nvGrpSpPr>
          <p:cNvPr id="26" name="Group 25">
            <a:extLst>
              <a:ext uri="{FF2B5EF4-FFF2-40B4-BE49-F238E27FC236}">
                <a16:creationId xmlns:a16="http://schemas.microsoft.com/office/drawing/2014/main" id="{E0D3247A-9C82-456B-BD4E-3DB8ED268BD0}"/>
              </a:ext>
            </a:extLst>
          </p:cNvPr>
          <p:cNvGrpSpPr/>
          <p:nvPr/>
        </p:nvGrpSpPr>
        <p:grpSpPr>
          <a:xfrm>
            <a:off x="308683" y="1858804"/>
            <a:ext cx="3301378" cy="1200329"/>
            <a:chOff x="172230" y="2033927"/>
            <a:chExt cx="3301378" cy="1200329"/>
          </a:xfrm>
        </p:grpSpPr>
        <p:sp>
          <p:nvSpPr>
            <p:cNvPr id="24" name="Arrow: Bent 23">
              <a:extLst>
                <a:ext uri="{FF2B5EF4-FFF2-40B4-BE49-F238E27FC236}">
                  <a16:creationId xmlns:a16="http://schemas.microsoft.com/office/drawing/2014/main" id="{AA32D6B8-9C53-4C24-94A8-DB75A7FBC909}"/>
                </a:ext>
              </a:extLst>
            </p:cNvPr>
            <p:cNvSpPr/>
            <p:nvPr/>
          </p:nvSpPr>
          <p:spPr>
            <a:xfrm>
              <a:off x="1618903" y="2340815"/>
              <a:ext cx="761742" cy="886705"/>
            </a:xfrm>
            <a:prstGeom prst="ben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D308085-6B94-498F-B8C4-105F80A3D24F}"/>
                </a:ext>
              </a:extLst>
            </p:cNvPr>
            <p:cNvSpPr txBox="1"/>
            <p:nvPr/>
          </p:nvSpPr>
          <p:spPr>
            <a:xfrm>
              <a:off x="172230" y="2033927"/>
              <a:ext cx="1465729" cy="1200329"/>
            </a:xfrm>
            <a:prstGeom prst="rect">
              <a:avLst/>
            </a:prstGeom>
            <a:noFill/>
          </p:spPr>
          <p:txBody>
            <a:bodyPr wrap="square" rtlCol="0">
              <a:spAutoFit/>
            </a:bodyPr>
            <a:lstStyle/>
            <a:p>
              <a:pPr algn="ctr"/>
              <a:r>
                <a:rPr lang="en-US" dirty="0">
                  <a:solidFill>
                    <a:srgbClr val="FF0000"/>
                  </a:solidFill>
                </a:rPr>
                <a:t>Begin Next Cycle with Convergence on “Truth”</a:t>
              </a:r>
            </a:p>
          </p:txBody>
        </p:sp>
        <p:sp>
          <p:nvSpPr>
            <p:cNvPr id="25" name="Arrow: Right 24">
              <a:extLst>
                <a:ext uri="{FF2B5EF4-FFF2-40B4-BE49-F238E27FC236}">
                  <a16:creationId xmlns:a16="http://schemas.microsoft.com/office/drawing/2014/main" id="{AD56446E-6931-42EC-B524-CA9B31F1A003}"/>
                </a:ext>
              </a:extLst>
            </p:cNvPr>
            <p:cNvSpPr/>
            <p:nvPr/>
          </p:nvSpPr>
          <p:spPr>
            <a:xfrm>
              <a:off x="2476349" y="2313069"/>
              <a:ext cx="868065" cy="474147"/>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Box 52">
              <a:extLst>
                <a:ext uri="{FF2B5EF4-FFF2-40B4-BE49-F238E27FC236}">
                  <a16:creationId xmlns:a16="http://schemas.microsoft.com/office/drawing/2014/main" id="{1C900320-A2EE-4DBB-8110-DFEDDF8DFAA6}"/>
                </a:ext>
              </a:extLst>
            </p:cNvPr>
            <p:cNvSpPr txBox="1"/>
            <p:nvPr/>
          </p:nvSpPr>
          <p:spPr>
            <a:xfrm>
              <a:off x="2342889" y="2386676"/>
              <a:ext cx="1130719" cy="307777"/>
            </a:xfrm>
            <a:prstGeom prst="rect">
              <a:avLst/>
            </a:prstGeom>
            <a:noFill/>
          </p:spPr>
          <p:txBody>
            <a:bodyPr wrap="square" rtlCol="0">
              <a:spAutoFit/>
            </a:bodyPr>
            <a:lstStyle/>
            <a:p>
              <a:pPr algn="ctr"/>
              <a:r>
                <a:rPr lang="en-US" sz="1400" dirty="0"/>
                <a:t>Experience</a:t>
              </a:r>
            </a:p>
          </p:txBody>
        </p:sp>
      </p:grpSp>
      <p:sp>
        <p:nvSpPr>
          <p:cNvPr id="33" name="TextBox 32">
            <a:extLst>
              <a:ext uri="{FF2B5EF4-FFF2-40B4-BE49-F238E27FC236}">
                <a16:creationId xmlns:a16="http://schemas.microsoft.com/office/drawing/2014/main" id="{42D0D50D-B000-4206-A0B5-DA029F1ECAEA}"/>
              </a:ext>
            </a:extLst>
          </p:cNvPr>
          <p:cNvSpPr txBox="1"/>
          <p:nvPr/>
        </p:nvSpPr>
        <p:spPr>
          <a:xfrm>
            <a:off x="502469" y="5815383"/>
            <a:ext cx="2191948" cy="584775"/>
          </a:xfrm>
          <a:prstGeom prst="rect">
            <a:avLst/>
          </a:prstGeom>
          <a:noFill/>
        </p:spPr>
        <p:txBody>
          <a:bodyPr wrap="square" rtlCol="0">
            <a:spAutoFit/>
          </a:bodyPr>
          <a:lstStyle/>
          <a:p>
            <a:r>
              <a:rPr lang="en-US" sz="1600" i="1" dirty="0"/>
              <a:t>reflects imaginative interpretation of results.</a:t>
            </a:r>
          </a:p>
        </p:txBody>
      </p:sp>
      <p:cxnSp>
        <p:nvCxnSpPr>
          <p:cNvPr id="34" name="Straight Arrow Connector 33">
            <a:extLst>
              <a:ext uri="{FF2B5EF4-FFF2-40B4-BE49-F238E27FC236}">
                <a16:creationId xmlns:a16="http://schemas.microsoft.com/office/drawing/2014/main" id="{D53BBA08-67DC-4E72-9339-07B5DC1893DD}"/>
              </a:ext>
            </a:extLst>
          </p:cNvPr>
          <p:cNvCxnSpPr>
            <a:cxnSpLocks/>
          </p:cNvCxnSpPr>
          <p:nvPr/>
        </p:nvCxnSpPr>
        <p:spPr>
          <a:xfrm flipV="1">
            <a:off x="1073065" y="5431531"/>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2F092-09B8-4B77-9EAE-8399D4E28F17}"/>
              </a:ext>
            </a:extLst>
          </p:cNvPr>
          <p:cNvSpPr txBox="1"/>
          <p:nvPr/>
        </p:nvSpPr>
        <p:spPr>
          <a:xfrm>
            <a:off x="4272114" y="2342716"/>
            <a:ext cx="2254625" cy="646331"/>
          </a:xfrm>
          <a:prstGeom prst="rect">
            <a:avLst/>
          </a:prstGeom>
          <a:noFill/>
        </p:spPr>
        <p:txBody>
          <a:bodyPr wrap="square" rtlCol="0">
            <a:spAutoFit/>
          </a:bodyPr>
          <a:lstStyle/>
          <a:p>
            <a:pPr algn="ctr"/>
            <a:r>
              <a:rPr lang="en-US" dirty="0"/>
              <a:t>Process Definition With “Counts”</a:t>
            </a:r>
          </a:p>
        </p:txBody>
      </p:sp>
      <p:grpSp>
        <p:nvGrpSpPr>
          <p:cNvPr id="8" name="Group 7">
            <a:extLst>
              <a:ext uri="{FF2B5EF4-FFF2-40B4-BE49-F238E27FC236}">
                <a16:creationId xmlns:a16="http://schemas.microsoft.com/office/drawing/2014/main" id="{4A670171-6B70-4F70-B8CB-DCACD4193863}"/>
              </a:ext>
            </a:extLst>
          </p:cNvPr>
          <p:cNvGrpSpPr/>
          <p:nvPr/>
        </p:nvGrpSpPr>
        <p:grpSpPr>
          <a:xfrm>
            <a:off x="6821861" y="6191533"/>
            <a:ext cx="5489739" cy="646331"/>
            <a:chOff x="8808097" y="5815383"/>
            <a:chExt cx="5489739" cy="646331"/>
          </a:xfrm>
        </p:grpSpPr>
        <p:sp>
          <p:nvSpPr>
            <p:cNvPr id="6" name="TextBox 5">
              <a:extLst>
                <a:ext uri="{FF2B5EF4-FFF2-40B4-BE49-F238E27FC236}">
                  <a16:creationId xmlns:a16="http://schemas.microsoft.com/office/drawing/2014/main" id="{44ACA046-17C3-4086-9D02-47ED9549BC78}"/>
                </a:ext>
              </a:extLst>
            </p:cNvPr>
            <p:cNvSpPr txBox="1"/>
            <p:nvPr/>
          </p:nvSpPr>
          <p:spPr>
            <a:xfrm>
              <a:off x="8808097" y="5815383"/>
              <a:ext cx="5489739" cy="646331"/>
            </a:xfrm>
            <a:prstGeom prst="rect">
              <a:avLst/>
            </a:prstGeom>
            <a:noFill/>
          </p:spPr>
          <p:txBody>
            <a:bodyPr wrap="square" rtlCol="0">
              <a:spAutoFit/>
            </a:bodyPr>
            <a:lstStyle/>
            <a:p>
              <a:r>
                <a:rPr lang="en-US" dirty="0">
                  <a:solidFill>
                    <a:srgbClr val="FF0000"/>
                  </a:solidFill>
                </a:rPr>
                <a:t>P(H|E)      P(E|H) P(H) If You Don’t Follow, You Are Exposed to Losing Out To a Competitor!</a:t>
              </a:r>
            </a:p>
          </p:txBody>
        </p:sp>
        <p:pic>
          <p:nvPicPr>
            <p:cNvPr id="7" name="Picture 6">
              <a:extLst>
                <a:ext uri="{FF2B5EF4-FFF2-40B4-BE49-F238E27FC236}">
                  <a16:creationId xmlns:a16="http://schemas.microsoft.com/office/drawing/2014/main" id="{B842DDD4-2E08-48EF-8EC9-6696A88AA324}"/>
                </a:ext>
              </a:extLst>
            </p:cNvPr>
            <p:cNvPicPr>
              <a:picLocks noChangeAspect="1"/>
            </p:cNvPicPr>
            <p:nvPr/>
          </p:nvPicPr>
          <p:blipFill>
            <a:blip r:embed="rId2"/>
            <a:stretch>
              <a:fillRect/>
            </a:stretch>
          </p:blipFill>
          <p:spPr>
            <a:xfrm>
              <a:off x="9571537" y="5905835"/>
              <a:ext cx="237415" cy="195153"/>
            </a:xfrm>
            <a:prstGeom prst="rect">
              <a:avLst/>
            </a:prstGeom>
          </p:spPr>
        </p:pic>
      </p:grpSp>
    </p:spTree>
    <p:extLst>
      <p:ext uri="{BB962C8B-B14F-4D97-AF65-F5344CB8AC3E}">
        <p14:creationId xmlns:p14="http://schemas.microsoft.com/office/powerpoint/2010/main" val="152828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77" y="158389"/>
            <a:ext cx="11914763" cy="6605967"/>
          </a:xfrm>
          <a:prstGeom prst="rect">
            <a:avLst/>
          </a:prstGeom>
        </p:spPr>
      </p:pic>
      <p:sp>
        <p:nvSpPr>
          <p:cNvPr id="3" name="TextBox 2"/>
          <p:cNvSpPr txBox="1"/>
          <p:nvPr/>
        </p:nvSpPr>
        <p:spPr>
          <a:xfrm>
            <a:off x="1897039" y="158389"/>
            <a:ext cx="9280477" cy="369332"/>
          </a:xfrm>
          <a:prstGeom prst="rect">
            <a:avLst/>
          </a:prstGeom>
          <a:noFill/>
        </p:spPr>
        <p:txBody>
          <a:bodyPr wrap="square" rtlCol="0">
            <a:spAutoFit/>
          </a:bodyPr>
          <a:lstStyle/>
          <a:p>
            <a:pPr algn="ctr"/>
            <a:r>
              <a:rPr lang="en-US" dirty="0"/>
              <a:t>The CRISP-DM Project Methodology</a:t>
            </a:r>
          </a:p>
        </p:txBody>
      </p:sp>
      <p:sp>
        <p:nvSpPr>
          <p:cNvPr id="4" name="Freeform: Shape 3">
            <a:extLst>
              <a:ext uri="{FF2B5EF4-FFF2-40B4-BE49-F238E27FC236}">
                <a16:creationId xmlns:a16="http://schemas.microsoft.com/office/drawing/2014/main" id="{73E554BD-3D41-44AC-A6CE-CB0A63305C32}"/>
              </a:ext>
            </a:extLst>
          </p:cNvPr>
          <p:cNvSpPr/>
          <p:nvPr/>
        </p:nvSpPr>
        <p:spPr>
          <a:xfrm>
            <a:off x="240145" y="858845"/>
            <a:ext cx="2881746" cy="6077577"/>
          </a:xfrm>
          <a:custGeom>
            <a:avLst/>
            <a:gdLst>
              <a:gd name="connsiteX0" fmla="*/ 1671782 w 2881746"/>
              <a:gd name="connsiteY0" fmla="*/ 37082 h 6077577"/>
              <a:gd name="connsiteX1" fmla="*/ 1357746 w 2881746"/>
              <a:gd name="connsiteY1" fmla="*/ 137 h 6077577"/>
              <a:gd name="connsiteX2" fmla="*/ 628073 w 2881746"/>
              <a:gd name="connsiteY2" fmla="*/ 18610 h 6077577"/>
              <a:gd name="connsiteX3" fmla="*/ 591128 w 2881746"/>
              <a:gd name="connsiteY3" fmla="*/ 37082 h 6077577"/>
              <a:gd name="connsiteX4" fmla="*/ 535710 w 2881746"/>
              <a:gd name="connsiteY4" fmla="*/ 74028 h 6077577"/>
              <a:gd name="connsiteX5" fmla="*/ 461819 w 2881746"/>
              <a:gd name="connsiteY5" fmla="*/ 157155 h 6077577"/>
              <a:gd name="connsiteX6" fmla="*/ 424873 w 2881746"/>
              <a:gd name="connsiteY6" fmla="*/ 184864 h 6077577"/>
              <a:gd name="connsiteX7" fmla="*/ 378691 w 2881746"/>
              <a:gd name="connsiteY7" fmla="*/ 231046 h 6077577"/>
              <a:gd name="connsiteX8" fmla="*/ 350982 w 2881746"/>
              <a:gd name="connsiteY8" fmla="*/ 286464 h 6077577"/>
              <a:gd name="connsiteX9" fmla="*/ 249382 w 2881746"/>
              <a:gd name="connsiteY9" fmla="*/ 425010 h 6077577"/>
              <a:gd name="connsiteX10" fmla="*/ 203200 w 2881746"/>
              <a:gd name="connsiteY10" fmla="*/ 591264 h 6077577"/>
              <a:gd name="connsiteX11" fmla="*/ 184728 w 2881746"/>
              <a:gd name="connsiteY11" fmla="*/ 655919 h 6077577"/>
              <a:gd name="connsiteX12" fmla="*/ 166255 w 2881746"/>
              <a:gd name="connsiteY12" fmla="*/ 785228 h 6077577"/>
              <a:gd name="connsiteX13" fmla="*/ 147782 w 2881746"/>
              <a:gd name="connsiteY13" fmla="*/ 914537 h 6077577"/>
              <a:gd name="connsiteX14" fmla="*/ 138546 w 2881746"/>
              <a:gd name="connsiteY14" fmla="*/ 1016137 h 6077577"/>
              <a:gd name="connsiteX15" fmla="*/ 110837 w 2881746"/>
              <a:gd name="connsiteY15" fmla="*/ 1136210 h 6077577"/>
              <a:gd name="connsiteX16" fmla="*/ 92364 w 2881746"/>
              <a:gd name="connsiteY16" fmla="*/ 1311700 h 6077577"/>
              <a:gd name="connsiteX17" fmla="*/ 73891 w 2881746"/>
              <a:gd name="connsiteY17" fmla="*/ 1441010 h 6077577"/>
              <a:gd name="connsiteX18" fmla="*/ 46182 w 2881746"/>
              <a:gd name="connsiteY18" fmla="*/ 1616500 h 6077577"/>
              <a:gd name="connsiteX19" fmla="*/ 36946 w 2881746"/>
              <a:gd name="connsiteY19" fmla="*/ 1949010 h 6077577"/>
              <a:gd name="connsiteX20" fmla="*/ 27710 w 2881746"/>
              <a:gd name="connsiteY20" fmla="*/ 2022900 h 6077577"/>
              <a:gd name="connsiteX21" fmla="*/ 0 w 2881746"/>
              <a:gd name="connsiteY21" fmla="*/ 2216864 h 6077577"/>
              <a:gd name="connsiteX22" fmla="*/ 18473 w 2881746"/>
              <a:gd name="connsiteY22" fmla="*/ 3020428 h 6077577"/>
              <a:gd name="connsiteX23" fmla="*/ 27710 w 2881746"/>
              <a:gd name="connsiteY23" fmla="*/ 3075846 h 6077577"/>
              <a:gd name="connsiteX24" fmla="*/ 46182 w 2881746"/>
              <a:gd name="connsiteY24" fmla="*/ 3158973 h 6077577"/>
              <a:gd name="connsiteX25" fmla="*/ 55419 w 2881746"/>
              <a:gd name="connsiteY25" fmla="*/ 3186682 h 6077577"/>
              <a:gd name="connsiteX26" fmla="*/ 64655 w 2881746"/>
              <a:gd name="connsiteY26" fmla="*/ 4156500 h 6077577"/>
              <a:gd name="connsiteX27" fmla="*/ 83128 w 2881746"/>
              <a:gd name="connsiteY27" fmla="*/ 4221155 h 6077577"/>
              <a:gd name="connsiteX28" fmla="*/ 101600 w 2881746"/>
              <a:gd name="connsiteY28" fmla="*/ 4295046 h 6077577"/>
              <a:gd name="connsiteX29" fmla="*/ 110837 w 2881746"/>
              <a:gd name="connsiteY29" fmla="*/ 4359700 h 6077577"/>
              <a:gd name="connsiteX30" fmla="*/ 138546 w 2881746"/>
              <a:gd name="connsiteY30" fmla="*/ 4442828 h 6077577"/>
              <a:gd name="connsiteX31" fmla="*/ 166255 w 2881746"/>
              <a:gd name="connsiteY31" fmla="*/ 4572137 h 6077577"/>
              <a:gd name="connsiteX32" fmla="*/ 203200 w 2881746"/>
              <a:gd name="connsiteY32" fmla="*/ 4692210 h 6077577"/>
              <a:gd name="connsiteX33" fmla="*/ 240146 w 2881746"/>
              <a:gd name="connsiteY33" fmla="*/ 4766100 h 6077577"/>
              <a:gd name="connsiteX34" fmla="*/ 258619 w 2881746"/>
              <a:gd name="connsiteY34" fmla="*/ 4821519 h 6077577"/>
              <a:gd name="connsiteX35" fmla="*/ 267855 w 2881746"/>
              <a:gd name="connsiteY35" fmla="*/ 4941591 h 6077577"/>
              <a:gd name="connsiteX36" fmla="*/ 304800 w 2881746"/>
              <a:gd name="connsiteY36" fmla="*/ 5070900 h 6077577"/>
              <a:gd name="connsiteX37" fmla="*/ 323273 w 2881746"/>
              <a:gd name="connsiteY37" fmla="*/ 5154028 h 6077577"/>
              <a:gd name="connsiteX38" fmla="*/ 369455 w 2881746"/>
              <a:gd name="connsiteY38" fmla="*/ 5255628 h 6077577"/>
              <a:gd name="connsiteX39" fmla="*/ 378691 w 2881746"/>
              <a:gd name="connsiteY39" fmla="*/ 5283337 h 6077577"/>
              <a:gd name="connsiteX40" fmla="*/ 397164 w 2881746"/>
              <a:gd name="connsiteY40" fmla="*/ 5375700 h 6077577"/>
              <a:gd name="connsiteX41" fmla="*/ 415637 w 2881746"/>
              <a:gd name="connsiteY41" fmla="*/ 5495773 h 6077577"/>
              <a:gd name="connsiteX42" fmla="*/ 424873 w 2881746"/>
              <a:gd name="connsiteY42" fmla="*/ 5541955 h 6077577"/>
              <a:gd name="connsiteX43" fmla="*/ 443346 w 2881746"/>
              <a:gd name="connsiteY43" fmla="*/ 5578900 h 6077577"/>
              <a:gd name="connsiteX44" fmla="*/ 461819 w 2881746"/>
              <a:gd name="connsiteY44" fmla="*/ 5662028 h 6077577"/>
              <a:gd name="connsiteX45" fmla="*/ 498764 w 2881746"/>
              <a:gd name="connsiteY45" fmla="*/ 5735919 h 6077577"/>
              <a:gd name="connsiteX46" fmla="*/ 563419 w 2881746"/>
              <a:gd name="connsiteY46" fmla="*/ 5800573 h 6077577"/>
              <a:gd name="connsiteX47" fmla="*/ 591128 w 2881746"/>
              <a:gd name="connsiteY47" fmla="*/ 5828282 h 6077577"/>
              <a:gd name="connsiteX48" fmla="*/ 628073 w 2881746"/>
              <a:gd name="connsiteY48" fmla="*/ 5874464 h 6077577"/>
              <a:gd name="connsiteX49" fmla="*/ 655782 w 2881746"/>
              <a:gd name="connsiteY49" fmla="*/ 5892937 h 6077577"/>
              <a:gd name="connsiteX50" fmla="*/ 794328 w 2881746"/>
              <a:gd name="connsiteY50" fmla="*/ 5985300 h 6077577"/>
              <a:gd name="connsiteX51" fmla="*/ 831273 w 2881746"/>
              <a:gd name="connsiteY51" fmla="*/ 6003773 h 6077577"/>
              <a:gd name="connsiteX52" fmla="*/ 858982 w 2881746"/>
              <a:gd name="connsiteY52" fmla="*/ 6022246 h 6077577"/>
              <a:gd name="connsiteX53" fmla="*/ 886691 w 2881746"/>
              <a:gd name="connsiteY53" fmla="*/ 6031482 h 6077577"/>
              <a:gd name="connsiteX54" fmla="*/ 979055 w 2881746"/>
              <a:gd name="connsiteY54" fmla="*/ 6031482 h 6077577"/>
              <a:gd name="connsiteX55" fmla="*/ 1607128 w 2881746"/>
              <a:gd name="connsiteY55" fmla="*/ 6040719 h 6077577"/>
              <a:gd name="connsiteX56" fmla="*/ 1948873 w 2881746"/>
              <a:gd name="connsiteY56" fmla="*/ 6049955 h 6077577"/>
              <a:gd name="connsiteX57" fmla="*/ 2004291 w 2881746"/>
              <a:gd name="connsiteY57" fmla="*/ 6031482 h 6077577"/>
              <a:gd name="connsiteX58" fmla="*/ 2041237 w 2881746"/>
              <a:gd name="connsiteY58" fmla="*/ 6022246 h 6077577"/>
              <a:gd name="connsiteX59" fmla="*/ 2142837 w 2881746"/>
              <a:gd name="connsiteY59" fmla="*/ 5994537 h 6077577"/>
              <a:gd name="connsiteX60" fmla="*/ 2170546 w 2881746"/>
              <a:gd name="connsiteY60" fmla="*/ 5976064 h 6077577"/>
              <a:gd name="connsiteX61" fmla="*/ 2244437 w 2881746"/>
              <a:gd name="connsiteY61" fmla="*/ 5957591 h 6077577"/>
              <a:gd name="connsiteX62" fmla="*/ 2299855 w 2881746"/>
              <a:gd name="connsiteY62" fmla="*/ 5939119 h 6077577"/>
              <a:gd name="connsiteX63" fmla="*/ 2327564 w 2881746"/>
              <a:gd name="connsiteY63" fmla="*/ 5929882 h 6077577"/>
              <a:gd name="connsiteX64" fmla="*/ 2355273 w 2881746"/>
              <a:gd name="connsiteY64" fmla="*/ 5920646 h 6077577"/>
              <a:gd name="connsiteX65" fmla="*/ 2429164 w 2881746"/>
              <a:gd name="connsiteY65" fmla="*/ 5892937 h 6077577"/>
              <a:gd name="connsiteX66" fmla="*/ 2503055 w 2881746"/>
              <a:gd name="connsiteY66" fmla="*/ 5855991 h 6077577"/>
              <a:gd name="connsiteX67" fmla="*/ 2558473 w 2881746"/>
              <a:gd name="connsiteY67" fmla="*/ 5837519 h 6077577"/>
              <a:gd name="connsiteX68" fmla="*/ 2586182 w 2881746"/>
              <a:gd name="connsiteY68" fmla="*/ 5800573 h 6077577"/>
              <a:gd name="connsiteX69" fmla="*/ 2623128 w 2881746"/>
              <a:gd name="connsiteY69" fmla="*/ 5763628 h 6077577"/>
              <a:gd name="connsiteX70" fmla="*/ 2641600 w 2881746"/>
              <a:gd name="connsiteY70" fmla="*/ 5726682 h 6077577"/>
              <a:gd name="connsiteX71" fmla="*/ 2706255 w 2881746"/>
              <a:gd name="connsiteY71" fmla="*/ 5578900 h 6077577"/>
              <a:gd name="connsiteX72" fmla="*/ 2770910 w 2881746"/>
              <a:gd name="connsiteY72" fmla="*/ 5440355 h 6077577"/>
              <a:gd name="connsiteX73" fmla="*/ 2798619 w 2881746"/>
              <a:gd name="connsiteY73" fmla="*/ 5384937 h 6077577"/>
              <a:gd name="connsiteX74" fmla="*/ 2844800 w 2881746"/>
              <a:gd name="connsiteY74" fmla="*/ 5264864 h 6077577"/>
              <a:gd name="connsiteX75" fmla="*/ 2854037 w 2881746"/>
              <a:gd name="connsiteY75" fmla="*/ 5218682 h 6077577"/>
              <a:gd name="connsiteX76" fmla="*/ 2863273 w 2881746"/>
              <a:gd name="connsiteY76" fmla="*/ 5181737 h 6077577"/>
              <a:gd name="connsiteX77" fmla="*/ 2881746 w 2881746"/>
              <a:gd name="connsiteY77" fmla="*/ 4368937 h 6077577"/>
              <a:gd name="connsiteX78" fmla="*/ 2872510 w 2881746"/>
              <a:gd name="connsiteY78" fmla="*/ 3509955 h 6077577"/>
              <a:gd name="connsiteX79" fmla="*/ 2854037 w 2881746"/>
              <a:gd name="connsiteY79" fmla="*/ 3399119 h 6077577"/>
              <a:gd name="connsiteX80" fmla="*/ 2835564 w 2881746"/>
              <a:gd name="connsiteY80" fmla="*/ 3269810 h 6077577"/>
              <a:gd name="connsiteX81" fmla="*/ 2826328 w 2881746"/>
              <a:gd name="connsiteY81" fmla="*/ 3168210 h 6077577"/>
              <a:gd name="connsiteX82" fmla="*/ 2789382 w 2881746"/>
              <a:gd name="connsiteY82" fmla="*/ 2974246 h 6077577"/>
              <a:gd name="connsiteX83" fmla="*/ 2752437 w 2881746"/>
              <a:gd name="connsiteY83" fmla="*/ 2789519 h 6077577"/>
              <a:gd name="connsiteX84" fmla="*/ 2733964 w 2881746"/>
              <a:gd name="connsiteY84" fmla="*/ 2614028 h 6077577"/>
              <a:gd name="connsiteX85" fmla="*/ 2724728 w 2881746"/>
              <a:gd name="connsiteY85" fmla="*/ 2549373 h 6077577"/>
              <a:gd name="connsiteX86" fmla="*/ 2706255 w 2881746"/>
              <a:gd name="connsiteY86" fmla="*/ 2466246 h 6077577"/>
              <a:gd name="connsiteX87" fmla="*/ 2697019 w 2881746"/>
              <a:gd name="connsiteY87" fmla="*/ 2281519 h 6077577"/>
              <a:gd name="connsiteX88" fmla="*/ 2687782 w 2881746"/>
              <a:gd name="connsiteY88" fmla="*/ 2059846 h 6077577"/>
              <a:gd name="connsiteX89" fmla="*/ 2669310 w 2881746"/>
              <a:gd name="connsiteY89" fmla="*/ 1884355 h 6077577"/>
              <a:gd name="connsiteX90" fmla="*/ 2641600 w 2881746"/>
              <a:gd name="connsiteY90" fmla="*/ 1819700 h 6077577"/>
              <a:gd name="connsiteX91" fmla="*/ 2623128 w 2881746"/>
              <a:gd name="connsiteY91" fmla="*/ 1755046 h 6077577"/>
              <a:gd name="connsiteX92" fmla="*/ 2540000 w 2881746"/>
              <a:gd name="connsiteY92" fmla="*/ 1477955 h 6077577"/>
              <a:gd name="connsiteX93" fmla="*/ 2512291 w 2881746"/>
              <a:gd name="connsiteY93" fmla="*/ 1283991 h 6077577"/>
              <a:gd name="connsiteX94" fmla="*/ 2503055 w 2881746"/>
              <a:gd name="connsiteY94" fmla="*/ 1219337 h 6077577"/>
              <a:gd name="connsiteX95" fmla="*/ 2484582 w 2881746"/>
              <a:gd name="connsiteY95" fmla="*/ 1154682 h 6077577"/>
              <a:gd name="connsiteX96" fmla="*/ 2466110 w 2881746"/>
              <a:gd name="connsiteY96" fmla="*/ 1034610 h 6077577"/>
              <a:gd name="connsiteX97" fmla="*/ 2456873 w 2881746"/>
              <a:gd name="connsiteY97" fmla="*/ 988428 h 6077577"/>
              <a:gd name="connsiteX98" fmla="*/ 2438400 w 2881746"/>
              <a:gd name="connsiteY98" fmla="*/ 886828 h 6077577"/>
              <a:gd name="connsiteX99" fmla="*/ 2419928 w 2881746"/>
              <a:gd name="connsiteY99" fmla="*/ 849882 h 6077577"/>
              <a:gd name="connsiteX100" fmla="*/ 2410691 w 2881746"/>
              <a:gd name="connsiteY100" fmla="*/ 812937 h 6077577"/>
              <a:gd name="connsiteX101" fmla="*/ 2392219 w 2881746"/>
              <a:gd name="connsiteY101" fmla="*/ 757519 h 6077577"/>
              <a:gd name="connsiteX102" fmla="*/ 2336800 w 2881746"/>
              <a:gd name="connsiteY102" fmla="*/ 628210 h 6077577"/>
              <a:gd name="connsiteX103" fmla="*/ 2309091 w 2881746"/>
              <a:gd name="connsiteY103" fmla="*/ 535846 h 6077577"/>
              <a:gd name="connsiteX104" fmla="*/ 2281382 w 2881746"/>
              <a:gd name="connsiteY104" fmla="*/ 452719 h 6077577"/>
              <a:gd name="connsiteX105" fmla="*/ 2262910 w 2881746"/>
              <a:gd name="connsiteY105" fmla="*/ 388064 h 6077577"/>
              <a:gd name="connsiteX106" fmla="*/ 2225964 w 2881746"/>
              <a:gd name="connsiteY106" fmla="*/ 332646 h 6077577"/>
              <a:gd name="connsiteX107" fmla="*/ 2198255 w 2881746"/>
              <a:gd name="connsiteY107" fmla="*/ 249519 h 6077577"/>
              <a:gd name="connsiteX108" fmla="*/ 2115128 w 2881746"/>
              <a:gd name="connsiteY108" fmla="*/ 129446 h 6077577"/>
              <a:gd name="connsiteX109" fmla="*/ 2087419 w 2881746"/>
              <a:gd name="connsiteY109" fmla="*/ 92500 h 6077577"/>
              <a:gd name="connsiteX110" fmla="*/ 2032000 w 2881746"/>
              <a:gd name="connsiteY110" fmla="*/ 46319 h 6077577"/>
              <a:gd name="connsiteX111" fmla="*/ 1995055 w 2881746"/>
              <a:gd name="connsiteY111" fmla="*/ 37082 h 6077577"/>
              <a:gd name="connsiteX112" fmla="*/ 1921164 w 2881746"/>
              <a:gd name="connsiteY112" fmla="*/ 9373 h 6077577"/>
              <a:gd name="connsiteX113" fmla="*/ 1736437 w 2881746"/>
              <a:gd name="connsiteY113" fmla="*/ 18610 h 6077577"/>
              <a:gd name="connsiteX114" fmla="*/ 1764146 w 2881746"/>
              <a:gd name="connsiteY114" fmla="*/ 37082 h 6077577"/>
              <a:gd name="connsiteX115" fmla="*/ 1791855 w 2881746"/>
              <a:gd name="connsiteY115" fmla="*/ 37082 h 607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881746" h="6077577">
                <a:moveTo>
                  <a:pt x="1671782" y="37082"/>
                </a:moveTo>
                <a:cubicBezTo>
                  <a:pt x="1567103" y="24767"/>
                  <a:pt x="1463122" y="-2154"/>
                  <a:pt x="1357746" y="137"/>
                </a:cubicBezTo>
                <a:lnTo>
                  <a:pt x="628073" y="18610"/>
                </a:lnTo>
                <a:cubicBezTo>
                  <a:pt x="615758" y="24767"/>
                  <a:pt x="602934" y="29998"/>
                  <a:pt x="591128" y="37082"/>
                </a:cubicBezTo>
                <a:cubicBezTo>
                  <a:pt x="572090" y="48505"/>
                  <a:pt x="535710" y="74028"/>
                  <a:pt x="535710" y="74028"/>
                </a:cubicBezTo>
                <a:cubicBezTo>
                  <a:pt x="511708" y="110031"/>
                  <a:pt x="503996" y="125523"/>
                  <a:pt x="461819" y="157155"/>
                </a:cubicBezTo>
                <a:cubicBezTo>
                  <a:pt x="449504" y="166391"/>
                  <a:pt x="435758" y="173979"/>
                  <a:pt x="424873" y="184864"/>
                </a:cubicBezTo>
                <a:cubicBezTo>
                  <a:pt x="363294" y="246442"/>
                  <a:pt x="452585" y="181782"/>
                  <a:pt x="378691" y="231046"/>
                </a:cubicBezTo>
                <a:cubicBezTo>
                  <a:pt x="369455" y="249519"/>
                  <a:pt x="363574" y="270094"/>
                  <a:pt x="350982" y="286464"/>
                </a:cubicBezTo>
                <a:cubicBezTo>
                  <a:pt x="284942" y="372317"/>
                  <a:pt x="283618" y="322299"/>
                  <a:pt x="249382" y="425010"/>
                </a:cubicBezTo>
                <a:cubicBezTo>
                  <a:pt x="202297" y="566272"/>
                  <a:pt x="268042" y="364306"/>
                  <a:pt x="203200" y="591264"/>
                </a:cubicBezTo>
                <a:cubicBezTo>
                  <a:pt x="197043" y="612816"/>
                  <a:pt x="188922" y="633901"/>
                  <a:pt x="184728" y="655919"/>
                </a:cubicBezTo>
                <a:cubicBezTo>
                  <a:pt x="176581" y="698691"/>
                  <a:pt x="174794" y="742533"/>
                  <a:pt x="166255" y="785228"/>
                </a:cubicBezTo>
                <a:cubicBezTo>
                  <a:pt x="152788" y="852567"/>
                  <a:pt x="156557" y="826785"/>
                  <a:pt x="147782" y="914537"/>
                </a:cubicBezTo>
                <a:cubicBezTo>
                  <a:pt x="144398" y="948375"/>
                  <a:pt x="144137" y="982593"/>
                  <a:pt x="138546" y="1016137"/>
                </a:cubicBezTo>
                <a:cubicBezTo>
                  <a:pt x="131793" y="1056654"/>
                  <a:pt x="120073" y="1096186"/>
                  <a:pt x="110837" y="1136210"/>
                </a:cubicBezTo>
                <a:cubicBezTo>
                  <a:pt x="102706" y="1225649"/>
                  <a:pt x="103370" y="1230986"/>
                  <a:pt x="92364" y="1311700"/>
                </a:cubicBezTo>
                <a:cubicBezTo>
                  <a:pt x="86481" y="1354842"/>
                  <a:pt x="81049" y="1398061"/>
                  <a:pt x="73891" y="1441010"/>
                </a:cubicBezTo>
                <a:cubicBezTo>
                  <a:pt x="51840" y="1573320"/>
                  <a:pt x="60716" y="1514768"/>
                  <a:pt x="46182" y="1616500"/>
                </a:cubicBezTo>
                <a:cubicBezTo>
                  <a:pt x="43103" y="1727337"/>
                  <a:pt x="41981" y="1838245"/>
                  <a:pt x="36946" y="1949010"/>
                </a:cubicBezTo>
                <a:cubicBezTo>
                  <a:pt x="35819" y="1973806"/>
                  <a:pt x="30610" y="1998248"/>
                  <a:pt x="27710" y="2022900"/>
                </a:cubicBezTo>
                <a:cubicBezTo>
                  <a:pt x="11664" y="2159289"/>
                  <a:pt x="26647" y="2056985"/>
                  <a:pt x="0" y="2216864"/>
                </a:cubicBezTo>
                <a:cubicBezTo>
                  <a:pt x="6158" y="2484719"/>
                  <a:pt x="9834" y="2752642"/>
                  <a:pt x="18473" y="3020428"/>
                </a:cubicBezTo>
                <a:cubicBezTo>
                  <a:pt x="19077" y="3039146"/>
                  <a:pt x="24360" y="3057421"/>
                  <a:pt x="27710" y="3075846"/>
                </a:cubicBezTo>
                <a:cubicBezTo>
                  <a:pt x="32472" y="3102034"/>
                  <a:pt x="38770" y="3133030"/>
                  <a:pt x="46182" y="3158973"/>
                </a:cubicBezTo>
                <a:cubicBezTo>
                  <a:pt x="48857" y="3168334"/>
                  <a:pt x="52340" y="3177446"/>
                  <a:pt x="55419" y="3186682"/>
                </a:cubicBezTo>
                <a:cubicBezTo>
                  <a:pt x="58498" y="3509955"/>
                  <a:pt x="55999" y="3833329"/>
                  <a:pt x="64655" y="4156500"/>
                </a:cubicBezTo>
                <a:cubicBezTo>
                  <a:pt x="65255" y="4178906"/>
                  <a:pt x="77353" y="4199498"/>
                  <a:pt x="83128" y="4221155"/>
                </a:cubicBezTo>
                <a:cubicBezTo>
                  <a:pt x="89670" y="4245686"/>
                  <a:pt x="96621" y="4270151"/>
                  <a:pt x="101600" y="4295046"/>
                </a:cubicBezTo>
                <a:cubicBezTo>
                  <a:pt x="105869" y="4316393"/>
                  <a:pt x="105557" y="4338580"/>
                  <a:pt x="110837" y="4359700"/>
                </a:cubicBezTo>
                <a:cubicBezTo>
                  <a:pt x="117921" y="4388036"/>
                  <a:pt x="129310" y="4415119"/>
                  <a:pt x="138546" y="4442828"/>
                </a:cubicBezTo>
                <a:cubicBezTo>
                  <a:pt x="158374" y="4581628"/>
                  <a:pt x="134160" y="4433056"/>
                  <a:pt x="166255" y="4572137"/>
                </a:cubicBezTo>
                <a:cubicBezTo>
                  <a:pt x="186869" y="4661467"/>
                  <a:pt x="158694" y="4596841"/>
                  <a:pt x="203200" y="4692210"/>
                </a:cubicBezTo>
                <a:cubicBezTo>
                  <a:pt x="214845" y="4717164"/>
                  <a:pt x="231438" y="4739976"/>
                  <a:pt x="240146" y="4766100"/>
                </a:cubicBezTo>
                <a:lnTo>
                  <a:pt x="258619" y="4821519"/>
                </a:lnTo>
                <a:cubicBezTo>
                  <a:pt x="261698" y="4861543"/>
                  <a:pt x="260546" y="4902120"/>
                  <a:pt x="267855" y="4941591"/>
                </a:cubicBezTo>
                <a:cubicBezTo>
                  <a:pt x="276018" y="4985669"/>
                  <a:pt x="293485" y="5027524"/>
                  <a:pt x="304800" y="5070900"/>
                </a:cubicBezTo>
                <a:cubicBezTo>
                  <a:pt x="311965" y="5098366"/>
                  <a:pt x="314806" y="5126935"/>
                  <a:pt x="323273" y="5154028"/>
                </a:cubicBezTo>
                <a:cubicBezTo>
                  <a:pt x="342241" y="5214724"/>
                  <a:pt x="348814" y="5207466"/>
                  <a:pt x="369455" y="5255628"/>
                </a:cubicBezTo>
                <a:cubicBezTo>
                  <a:pt x="373290" y="5264577"/>
                  <a:pt x="376016" y="5273976"/>
                  <a:pt x="378691" y="5283337"/>
                </a:cubicBezTo>
                <a:cubicBezTo>
                  <a:pt x="388896" y="5319054"/>
                  <a:pt x="391114" y="5336376"/>
                  <a:pt x="397164" y="5375700"/>
                </a:cubicBezTo>
                <a:cubicBezTo>
                  <a:pt x="407548" y="5443196"/>
                  <a:pt x="404112" y="5432385"/>
                  <a:pt x="415637" y="5495773"/>
                </a:cubicBezTo>
                <a:cubicBezTo>
                  <a:pt x="418445" y="5511219"/>
                  <a:pt x="419909" y="5527062"/>
                  <a:pt x="424873" y="5541955"/>
                </a:cubicBezTo>
                <a:cubicBezTo>
                  <a:pt x="429227" y="5555017"/>
                  <a:pt x="437188" y="5566585"/>
                  <a:pt x="443346" y="5578900"/>
                </a:cubicBezTo>
                <a:cubicBezTo>
                  <a:pt x="448046" y="5607099"/>
                  <a:pt x="449850" y="5635696"/>
                  <a:pt x="461819" y="5662028"/>
                </a:cubicBezTo>
                <a:cubicBezTo>
                  <a:pt x="473214" y="5687097"/>
                  <a:pt x="479292" y="5716447"/>
                  <a:pt x="498764" y="5735919"/>
                </a:cubicBezTo>
                <a:lnTo>
                  <a:pt x="563419" y="5800573"/>
                </a:lnTo>
                <a:cubicBezTo>
                  <a:pt x="572655" y="5809809"/>
                  <a:pt x="582968" y="5818082"/>
                  <a:pt x="591128" y="5828282"/>
                </a:cubicBezTo>
                <a:cubicBezTo>
                  <a:pt x="603443" y="5843676"/>
                  <a:pt x="614133" y="5860524"/>
                  <a:pt x="628073" y="5874464"/>
                </a:cubicBezTo>
                <a:cubicBezTo>
                  <a:pt x="635922" y="5882313"/>
                  <a:pt x="646749" y="5886485"/>
                  <a:pt x="655782" y="5892937"/>
                </a:cubicBezTo>
                <a:cubicBezTo>
                  <a:pt x="708388" y="5930512"/>
                  <a:pt x="722648" y="5949459"/>
                  <a:pt x="794328" y="5985300"/>
                </a:cubicBezTo>
                <a:cubicBezTo>
                  <a:pt x="806643" y="5991458"/>
                  <a:pt x="819319" y="5996942"/>
                  <a:pt x="831273" y="6003773"/>
                </a:cubicBezTo>
                <a:cubicBezTo>
                  <a:pt x="840911" y="6009281"/>
                  <a:pt x="849053" y="6017282"/>
                  <a:pt x="858982" y="6022246"/>
                </a:cubicBezTo>
                <a:cubicBezTo>
                  <a:pt x="867690" y="6026600"/>
                  <a:pt x="877455" y="6028403"/>
                  <a:pt x="886691" y="6031482"/>
                </a:cubicBezTo>
                <a:cubicBezTo>
                  <a:pt x="947993" y="6072351"/>
                  <a:pt x="873553" y="6032889"/>
                  <a:pt x="979055" y="6031482"/>
                </a:cubicBezTo>
                <a:lnTo>
                  <a:pt x="1607128" y="6040719"/>
                </a:lnTo>
                <a:cubicBezTo>
                  <a:pt x="1731502" y="6102904"/>
                  <a:pt x="1656054" y="6072479"/>
                  <a:pt x="1948873" y="6049955"/>
                </a:cubicBezTo>
                <a:cubicBezTo>
                  <a:pt x="1968288" y="6048462"/>
                  <a:pt x="1985640" y="6037077"/>
                  <a:pt x="2004291" y="6031482"/>
                </a:cubicBezTo>
                <a:cubicBezTo>
                  <a:pt x="2016450" y="6027834"/>
                  <a:pt x="2028922" y="6025325"/>
                  <a:pt x="2041237" y="6022246"/>
                </a:cubicBezTo>
                <a:cubicBezTo>
                  <a:pt x="2136554" y="5974586"/>
                  <a:pt x="2003045" y="6036474"/>
                  <a:pt x="2142837" y="5994537"/>
                </a:cubicBezTo>
                <a:cubicBezTo>
                  <a:pt x="2153470" y="5991347"/>
                  <a:pt x="2160114" y="5979858"/>
                  <a:pt x="2170546" y="5976064"/>
                </a:cubicBezTo>
                <a:cubicBezTo>
                  <a:pt x="2194406" y="5967388"/>
                  <a:pt x="2220351" y="5965619"/>
                  <a:pt x="2244437" y="5957591"/>
                </a:cubicBezTo>
                <a:lnTo>
                  <a:pt x="2299855" y="5939119"/>
                </a:lnTo>
                <a:lnTo>
                  <a:pt x="2327564" y="5929882"/>
                </a:lnTo>
                <a:cubicBezTo>
                  <a:pt x="2336800" y="5926803"/>
                  <a:pt x="2346565" y="5925000"/>
                  <a:pt x="2355273" y="5920646"/>
                </a:cubicBezTo>
                <a:cubicBezTo>
                  <a:pt x="2403573" y="5896496"/>
                  <a:pt x="2378861" y="5905512"/>
                  <a:pt x="2429164" y="5892937"/>
                </a:cubicBezTo>
                <a:cubicBezTo>
                  <a:pt x="2466129" y="5868293"/>
                  <a:pt x="2453346" y="5874067"/>
                  <a:pt x="2503055" y="5855991"/>
                </a:cubicBezTo>
                <a:cubicBezTo>
                  <a:pt x="2521355" y="5849337"/>
                  <a:pt x="2558473" y="5837519"/>
                  <a:pt x="2558473" y="5837519"/>
                </a:cubicBezTo>
                <a:cubicBezTo>
                  <a:pt x="2567709" y="5825204"/>
                  <a:pt x="2576045" y="5812158"/>
                  <a:pt x="2586182" y="5800573"/>
                </a:cubicBezTo>
                <a:cubicBezTo>
                  <a:pt x="2597651" y="5787466"/>
                  <a:pt x="2612678" y="5777561"/>
                  <a:pt x="2623128" y="5763628"/>
                </a:cubicBezTo>
                <a:cubicBezTo>
                  <a:pt x="2631389" y="5752613"/>
                  <a:pt x="2635950" y="5739238"/>
                  <a:pt x="2641600" y="5726682"/>
                </a:cubicBezTo>
                <a:cubicBezTo>
                  <a:pt x="2663665" y="5677649"/>
                  <a:pt x="2682209" y="5626992"/>
                  <a:pt x="2706255" y="5578900"/>
                </a:cubicBezTo>
                <a:cubicBezTo>
                  <a:pt x="2798967" y="5393476"/>
                  <a:pt x="2693796" y="5607433"/>
                  <a:pt x="2770910" y="5440355"/>
                </a:cubicBezTo>
                <a:cubicBezTo>
                  <a:pt x="2779565" y="5421603"/>
                  <a:pt x="2791205" y="5404214"/>
                  <a:pt x="2798619" y="5384937"/>
                </a:cubicBezTo>
                <a:cubicBezTo>
                  <a:pt x="2858984" y="5227984"/>
                  <a:pt x="2773693" y="5407078"/>
                  <a:pt x="2844800" y="5264864"/>
                </a:cubicBezTo>
                <a:cubicBezTo>
                  <a:pt x="2847879" y="5249470"/>
                  <a:pt x="2850631" y="5234007"/>
                  <a:pt x="2854037" y="5218682"/>
                </a:cubicBezTo>
                <a:cubicBezTo>
                  <a:pt x="2856791" y="5206290"/>
                  <a:pt x="2862859" y="5194424"/>
                  <a:pt x="2863273" y="5181737"/>
                </a:cubicBezTo>
                <a:cubicBezTo>
                  <a:pt x="2872105" y="4910878"/>
                  <a:pt x="2875588" y="4639870"/>
                  <a:pt x="2881746" y="4368937"/>
                </a:cubicBezTo>
                <a:cubicBezTo>
                  <a:pt x="2878667" y="4082610"/>
                  <a:pt x="2880688" y="3796182"/>
                  <a:pt x="2872510" y="3509955"/>
                </a:cubicBezTo>
                <a:cubicBezTo>
                  <a:pt x="2871440" y="3472515"/>
                  <a:pt x="2859732" y="3436138"/>
                  <a:pt x="2854037" y="3399119"/>
                </a:cubicBezTo>
                <a:cubicBezTo>
                  <a:pt x="2847416" y="3356085"/>
                  <a:pt x="2840752" y="3313040"/>
                  <a:pt x="2835564" y="3269810"/>
                </a:cubicBezTo>
                <a:cubicBezTo>
                  <a:pt x="2831512" y="3236046"/>
                  <a:pt x="2831578" y="3201809"/>
                  <a:pt x="2826328" y="3168210"/>
                </a:cubicBezTo>
                <a:cubicBezTo>
                  <a:pt x="2816167" y="3103182"/>
                  <a:pt x="2800202" y="3039168"/>
                  <a:pt x="2789382" y="2974246"/>
                </a:cubicBezTo>
                <a:cubicBezTo>
                  <a:pt x="2766736" y="2838367"/>
                  <a:pt x="2779994" y="2899747"/>
                  <a:pt x="2752437" y="2789519"/>
                </a:cubicBezTo>
                <a:cubicBezTo>
                  <a:pt x="2743586" y="2692170"/>
                  <a:pt x="2745495" y="2700516"/>
                  <a:pt x="2733964" y="2614028"/>
                </a:cubicBezTo>
                <a:cubicBezTo>
                  <a:pt x="2731087" y="2592449"/>
                  <a:pt x="2728740" y="2570771"/>
                  <a:pt x="2724728" y="2549373"/>
                </a:cubicBezTo>
                <a:cubicBezTo>
                  <a:pt x="2719497" y="2521474"/>
                  <a:pt x="2712413" y="2493955"/>
                  <a:pt x="2706255" y="2466246"/>
                </a:cubicBezTo>
                <a:cubicBezTo>
                  <a:pt x="2703176" y="2404670"/>
                  <a:pt x="2699819" y="2343108"/>
                  <a:pt x="2697019" y="2281519"/>
                </a:cubicBezTo>
                <a:cubicBezTo>
                  <a:pt x="2693661" y="2207640"/>
                  <a:pt x="2692125" y="2133674"/>
                  <a:pt x="2687782" y="2059846"/>
                </a:cubicBezTo>
                <a:cubicBezTo>
                  <a:pt x="2687640" y="2057429"/>
                  <a:pt x="2671269" y="1892193"/>
                  <a:pt x="2669310" y="1884355"/>
                </a:cubicBezTo>
                <a:cubicBezTo>
                  <a:pt x="2663623" y="1861607"/>
                  <a:pt x="2649486" y="1841782"/>
                  <a:pt x="2641600" y="1819700"/>
                </a:cubicBezTo>
                <a:cubicBezTo>
                  <a:pt x="2634061" y="1798592"/>
                  <a:pt x="2630216" y="1776309"/>
                  <a:pt x="2623128" y="1755046"/>
                </a:cubicBezTo>
                <a:cubicBezTo>
                  <a:pt x="2589188" y="1653224"/>
                  <a:pt x="2555519" y="1586595"/>
                  <a:pt x="2540000" y="1477955"/>
                </a:cubicBezTo>
                <a:lnTo>
                  <a:pt x="2512291" y="1283991"/>
                </a:lnTo>
                <a:cubicBezTo>
                  <a:pt x="2509212" y="1262440"/>
                  <a:pt x="2509036" y="1240269"/>
                  <a:pt x="2503055" y="1219337"/>
                </a:cubicBezTo>
                <a:cubicBezTo>
                  <a:pt x="2496897" y="1197785"/>
                  <a:pt x="2488978" y="1176661"/>
                  <a:pt x="2484582" y="1154682"/>
                </a:cubicBezTo>
                <a:cubicBezTo>
                  <a:pt x="2476640" y="1114974"/>
                  <a:pt x="2472767" y="1074554"/>
                  <a:pt x="2466110" y="1034610"/>
                </a:cubicBezTo>
                <a:cubicBezTo>
                  <a:pt x="2463529" y="1019125"/>
                  <a:pt x="2459454" y="1003913"/>
                  <a:pt x="2456873" y="988428"/>
                </a:cubicBezTo>
                <a:cubicBezTo>
                  <a:pt x="2452488" y="962118"/>
                  <a:pt x="2449042" y="915207"/>
                  <a:pt x="2438400" y="886828"/>
                </a:cubicBezTo>
                <a:cubicBezTo>
                  <a:pt x="2433565" y="873936"/>
                  <a:pt x="2424763" y="862774"/>
                  <a:pt x="2419928" y="849882"/>
                </a:cubicBezTo>
                <a:cubicBezTo>
                  <a:pt x="2415471" y="837996"/>
                  <a:pt x="2414339" y="825096"/>
                  <a:pt x="2410691" y="812937"/>
                </a:cubicBezTo>
                <a:cubicBezTo>
                  <a:pt x="2405096" y="794286"/>
                  <a:pt x="2399451" y="775598"/>
                  <a:pt x="2392219" y="757519"/>
                </a:cubicBezTo>
                <a:cubicBezTo>
                  <a:pt x="2374803" y="713978"/>
                  <a:pt x="2353266" y="672119"/>
                  <a:pt x="2336800" y="628210"/>
                </a:cubicBezTo>
                <a:cubicBezTo>
                  <a:pt x="2325514" y="598113"/>
                  <a:pt x="2318770" y="566498"/>
                  <a:pt x="2309091" y="535846"/>
                </a:cubicBezTo>
                <a:cubicBezTo>
                  <a:pt x="2300296" y="507994"/>
                  <a:pt x="2290094" y="480597"/>
                  <a:pt x="2281382" y="452719"/>
                </a:cubicBezTo>
                <a:cubicBezTo>
                  <a:pt x="2274697" y="431325"/>
                  <a:pt x="2272303" y="408415"/>
                  <a:pt x="2262910" y="388064"/>
                </a:cubicBezTo>
                <a:cubicBezTo>
                  <a:pt x="2253606" y="367906"/>
                  <a:pt x="2235353" y="352765"/>
                  <a:pt x="2225964" y="332646"/>
                </a:cubicBezTo>
                <a:cubicBezTo>
                  <a:pt x="2213612" y="306178"/>
                  <a:pt x="2213282" y="274565"/>
                  <a:pt x="2198255" y="249519"/>
                </a:cubicBezTo>
                <a:cubicBezTo>
                  <a:pt x="2087463" y="64864"/>
                  <a:pt x="2185926" y="212044"/>
                  <a:pt x="2115128" y="129446"/>
                </a:cubicBezTo>
                <a:cubicBezTo>
                  <a:pt x="2105110" y="117758"/>
                  <a:pt x="2097437" y="104188"/>
                  <a:pt x="2087419" y="92500"/>
                </a:cubicBezTo>
                <a:cubicBezTo>
                  <a:pt x="2074531" y="77463"/>
                  <a:pt x="2051312" y="54596"/>
                  <a:pt x="2032000" y="46319"/>
                </a:cubicBezTo>
                <a:cubicBezTo>
                  <a:pt x="2020332" y="41319"/>
                  <a:pt x="2006941" y="41539"/>
                  <a:pt x="1995055" y="37082"/>
                </a:cubicBezTo>
                <a:cubicBezTo>
                  <a:pt x="1898459" y="858"/>
                  <a:pt x="2015996" y="33082"/>
                  <a:pt x="1921164" y="9373"/>
                </a:cubicBezTo>
                <a:cubicBezTo>
                  <a:pt x="1859588" y="12452"/>
                  <a:pt x="1797151" y="7896"/>
                  <a:pt x="1736437" y="18610"/>
                </a:cubicBezTo>
                <a:cubicBezTo>
                  <a:pt x="1725505" y="20539"/>
                  <a:pt x="1753615" y="33572"/>
                  <a:pt x="1764146" y="37082"/>
                </a:cubicBezTo>
                <a:cubicBezTo>
                  <a:pt x="1772908" y="40003"/>
                  <a:pt x="1782619" y="37082"/>
                  <a:pt x="1791855" y="37082"/>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64864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67BBECF-2521-430F-96B5-CF9385C65FFB}"/>
              </a:ext>
            </a:extLst>
          </p:cNvPr>
          <p:cNvSpPr/>
          <p:nvPr/>
        </p:nvSpPr>
        <p:spPr>
          <a:xfrm>
            <a:off x="1844750" y="3547821"/>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E46D508-1AD1-4A26-9573-6D0BC2E67770}"/>
              </a:ext>
            </a:extLst>
          </p:cNvPr>
          <p:cNvSpPr txBox="1"/>
          <p:nvPr/>
        </p:nvSpPr>
        <p:spPr>
          <a:xfrm>
            <a:off x="2068033" y="3547821"/>
            <a:ext cx="1318437" cy="646331"/>
          </a:xfrm>
          <a:prstGeom prst="rect">
            <a:avLst/>
          </a:prstGeom>
          <a:noFill/>
        </p:spPr>
        <p:txBody>
          <a:bodyPr wrap="square" rtlCol="0">
            <a:spAutoFit/>
          </a:bodyPr>
          <a:lstStyle/>
          <a:p>
            <a:r>
              <a:rPr lang="en-US" dirty="0"/>
              <a:t>Machine Learning</a:t>
            </a:r>
          </a:p>
        </p:txBody>
      </p:sp>
      <p:sp>
        <p:nvSpPr>
          <p:cNvPr id="4" name="Rectangle 3">
            <a:extLst>
              <a:ext uri="{FF2B5EF4-FFF2-40B4-BE49-F238E27FC236}">
                <a16:creationId xmlns:a16="http://schemas.microsoft.com/office/drawing/2014/main" id="{B8B4E3A5-0BF4-4D82-A8D7-8A1498E61A95}"/>
              </a:ext>
            </a:extLst>
          </p:cNvPr>
          <p:cNvSpPr/>
          <p:nvPr/>
        </p:nvSpPr>
        <p:spPr>
          <a:xfrm>
            <a:off x="3033822" y="4681869"/>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A5E588FA-DF24-4938-8F42-DB2DB98B9088}"/>
              </a:ext>
            </a:extLst>
          </p:cNvPr>
          <p:cNvSpPr txBox="1"/>
          <p:nvPr/>
        </p:nvSpPr>
        <p:spPr>
          <a:xfrm>
            <a:off x="3257105" y="4752107"/>
            <a:ext cx="1318437" cy="369332"/>
          </a:xfrm>
          <a:prstGeom prst="rect">
            <a:avLst/>
          </a:prstGeom>
          <a:noFill/>
        </p:spPr>
        <p:txBody>
          <a:bodyPr wrap="square" rtlCol="0">
            <a:spAutoFit/>
          </a:bodyPr>
          <a:lstStyle/>
          <a:p>
            <a:r>
              <a:rPr lang="en-US" dirty="0"/>
              <a:t>Tested</a:t>
            </a:r>
          </a:p>
        </p:txBody>
      </p:sp>
      <p:sp>
        <p:nvSpPr>
          <p:cNvPr id="6" name="Rectangle 5">
            <a:extLst>
              <a:ext uri="{FF2B5EF4-FFF2-40B4-BE49-F238E27FC236}">
                <a16:creationId xmlns:a16="http://schemas.microsoft.com/office/drawing/2014/main" id="{E1A79A06-EFB3-4E83-A3D0-3A59FC894B66}"/>
              </a:ext>
            </a:extLst>
          </p:cNvPr>
          <p:cNvSpPr/>
          <p:nvPr/>
        </p:nvSpPr>
        <p:spPr>
          <a:xfrm>
            <a:off x="5004390" y="5387163"/>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28468B4-0BFB-4027-A13A-77FBF9994F94}"/>
              </a:ext>
            </a:extLst>
          </p:cNvPr>
          <p:cNvSpPr txBox="1"/>
          <p:nvPr/>
        </p:nvSpPr>
        <p:spPr>
          <a:xfrm>
            <a:off x="5015022" y="5481223"/>
            <a:ext cx="1759690" cy="646331"/>
          </a:xfrm>
          <a:prstGeom prst="rect">
            <a:avLst/>
          </a:prstGeom>
          <a:noFill/>
        </p:spPr>
        <p:txBody>
          <a:bodyPr wrap="square" rtlCol="0">
            <a:spAutoFit/>
          </a:bodyPr>
          <a:lstStyle/>
          <a:p>
            <a:pPr algn="ctr"/>
            <a:r>
              <a:rPr lang="en-US" dirty="0"/>
              <a:t>Code        (Typically C, C+)</a:t>
            </a:r>
          </a:p>
        </p:txBody>
      </p:sp>
      <p:sp>
        <p:nvSpPr>
          <p:cNvPr id="8" name="Rectangle 7">
            <a:extLst>
              <a:ext uri="{FF2B5EF4-FFF2-40B4-BE49-F238E27FC236}">
                <a16:creationId xmlns:a16="http://schemas.microsoft.com/office/drawing/2014/main" id="{D1D2AE86-277F-481F-9B6C-DDA62F311F03}"/>
              </a:ext>
            </a:extLst>
          </p:cNvPr>
          <p:cNvSpPr/>
          <p:nvPr/>
        </p:nvSpPr>
        <p:spPr>
          <a:xfrm>
            <a:off x="7251404" y="4288465"/>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7174E503-9348-4091-8008-B9E492EF403A}"/>
              </a:ext>
            </a:extLst>
          </p:cNvPr>
          <p:cNvSpPr txBox="1"/>
          <p:nvPr/>
        </p:nvSpPr>
        <p:spPr>
          <a:xfrm>
            <a:off x="7697972" y="4497203"/>
            <a:ext cx="1318437" cy="369332"/>
          </a:xfrm>
          <a:prstGeom prst="rect">
            <a:avLst/>
          </a:prstGeom>
          <a:noFill/>
        </p:spPr>
        <p:txBody>
          <a:bodyPr wrap="square" rtlCol="0">
            <a:spAutoFit/>
          </a:bodyPr>
          <a:lstStyle/>
          <a:p>
            <a:r>
              <a:rPr lang="en-US" dirty="0"/>
              <a:t>Device</a:t>
            </a:r>
          </a:p>
        </p:txBody>
      </p:sp>
      <p:sp>
        <p:nvSpPr>
          <p:cNvPr id="10" name="Rectangle 9">
            <a:extLst>
              <a:ext uri="{FF2B5EF4-FFF2-40B4-BE49-F238E27FC236}">
                <a16:creationId xmlns:a16="http://schemas.microsoft.com/office/drawing/2014/main" id="{0650CC40-79F4-48C5-809F-3A1E53240A77}"/>
              </a:ext>
            </a:extLst>
          </p:cNvPr>
          <p:cNvSpPr/>
          <p:nvPr/>
        </p:nvSpPr>
        <p:spPr>
          <a:xfrm>
            <a:off x="8016949" y="2484475"/>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B5FF234-F2B2-4B47-9931-0DADD00C30CA}"/>
              </a:ext>
            </a:extLst>
          </p:cNvPr>
          <p:cNvSpPr txBox="1"/>
          <p:nvPr/>
        </p:nvSpPr>
        <p:spPr>
          <a:xfrm>
            <a:off x="8371368" y="2551903"/>
            <a:ext cx="1318437" cy="646331"/>
          </a:xfrm>
          <a:prstGeom prst="rect">
            <a:avLst/>
          </a:prstGeom>
          <a:noFill/>
        </p:spPr>
        <p:txBody>
          <a:bodyPr wrap="square" rtlCol="0">
            <a:spAutoFit/>
          </a:bodyPr>
          <a:lstStyle/>
          <a:p>
            <a:r>
              <a:rPr lang="en-US" dirty="0"/>
              <a:t>Unit Test and UAT</a:t>
            </a:r>
          </a:p>
        </p:txBody>
      </p:sp>
      <p:sp>
        <p:nvSpPr>
          <p:cNvPr id="12" name="Rectangle 11">
            <a:extLst>
              <a:ext uri="{FF2B5EF4-FFF2-40B4-BE49-F238E27FC236}">
                <a16:creationId xmlns:a16="http://schemas.microsoft.com/office/drawing/2014/main" id="{B5D084AC-7588-45CF-9462-B7C085B2CDA8}"/>
              </a:ext>
            </a:extLst>
          </p:cNvPr>
          <p:cNvSpPr/>
          <p:nvPr/>
        </p:nvSpPr>
        <p:spPr>
          <a:xfrm>
            <a:off x="8775404" y="1071079"/>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F342FE60-1C47-484C-B9F5-3ED7A1D35D3F}"/>
              </a:ext>
            </a:extLst>
          </p:cNvPr>
          <p:cNvSpPr txBox="1"/>
          <p:nvPr/>
        </p:nvSpPr>
        <p:spPr>
          <a:xfrm>
            <a:off x="9122735" y="1233928"/>
            <a:ext cx="1318437" cy="369332"/>
          </a:xfrm>
          <a:prstGeom prst="rect">
            <a:avLst/>
          </a:prstGeom>
          <a:noFill/>
        </p:spPr>
        <p:txBody>
          <a:bodyPr wrap="square" rtlCol="0">
            <a:spAutoFit/>
          </a:bodyPr>
          <a:lstStyle/>
          <a:p>
            <a:r>
              <a:rPr lang="en-US" dirty="0"/>
              <a:t>Production</a:t>
            </a:r>
          </a:p>
        </p:txBody>
      </p:sp>
      <p:cxnSp>
        <p:nvCxnSpPr>
          <p:cNvPr id="15" name="Straight Arrow Connector 14">
            <a:extLst>
              <a:ext uri="{FF2B5EF4-FFF2-40B4-BE49-F238E27FC236}">
                <a16:creationId xmlns:a16="http://schemas.microsoft.com/office/drawing/2014/main" id="{5F21DE16-0501-40FA-9B2C-89C7F89ADFB1}"/>
              </a:ext>
            </a:extLst>
          </p:cNvPr>
          <p:cNvCxnSpPr>
            <a:cxnSpLocks/>
            <a:stCxn id="2" idx="2"/>
          </p:cNvCxnSpPr>
          <p:nvPr/>
        </p:nvCxnSpPr>
        <p:spPr>
          <a:xfrm>
            <a:off x="2727253" y="4334630"/>
            <a:ext cx="290621" cy="347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B058938-F09E-415B-8CB2-44661F6DA2D9}"/>
              </a:ext>
            </a:extLst>
          </p:cNvPr>
          <p:cNvCxnSpPr>
            <a:cxnSpLocks/>
          </p:cNvCxnSpPr>
          <p:nvPr/>
        </p:nvCxnSpPr>
        <p:spPr>
          <a:xfrm>
            <a:off x="4348717" y="5481223"/>
            <a:ext cx="439478" cy="26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11279B7C-C929-49E1-9E44-F7931437D1B9}"/>
              </a:ext>
            </a:extLst>
          </p:cNvPr>
          <p:cNvSpPr/>
          <p:nvPr/>
        </p:nvSpPr>
        <p:spPr>
          <a:xfrm>
            <a:off x="558209" y="1025190"/>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5B7D1C7D-644C-49D3-A0B2-4EF00E9B0898}"/>
              </a:ext>
            </a:extLst>
          </p:cNvPr>
          <p:cNvSpPr txBox="1"/>
          <p:nvPr/>
        </p:nvSpPr>
        <p:spPr>
          <a:xfrm>
            <a:off x="816935" y="1095152"/>
            <a:ext cx="1318437" cy="369332"/>
          </a:xfrm>
          <a:prstGeom prst="rect">
            <a:avLst/>
          </a:prstGeom>
          <a:noFill/>
        </p:spPr>
        <p:txBody>
          <a:bodyPr wrap="square" rtlCol="0">
            <a:spAutoFit/>
          </a:bodyPr>
          <a:lstStyle/>
          <a:p>
            <a:r>
              <a:rPr lang="en-US" dirty="0"/>
              <a:t>Objectives</a:t>
            </a:r>
          </a:p>
        </p:txBody>
      </p:sp>
      <p:cxnSp>
        <p:nvCxnSpPr>
          <p:cNvPr id="23" name="Straight Arrow Connector 22">
            <a:extLst>
              <a:ext uri="{FF2B5EF4-FFF2-40B4-BE49-F238E27FC236}">
                <a16:creationId xmlns:a16="http://schemas.microsoft.com/office/drawing/2014/main" id="{63E2FF08-9234-4CAA-85AD-08742CFF794A}"/>
              </a:ext>
            </a:extLst>
          </p:cNvPr>
          <p:cNvCxnSpPr>
            <a:cxnSpLocks/>
          </p:cNvCxnSpPr>
          <p:nvPr/>
        </p:nvCxnSpPr>
        <p:spPr>
          <a:xfrm>
            <a:off x="1222744" y="1811999"/>
            <a:ext cx="253408" cy="34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F9F3943-A2C6-4168-8360-CE91AE95D04D}"/>
              </a:ext>
            </a:extLst>
          </p:cNvPr>
          <p:cNvCxnSpPr/>
          <p:nvPr/>
        </p:nvCxnSpPr>
        <p:spPr>
          <a:xfrm flipV="1">
            <a:off x="6847367" y="5160334"/>
            <a:ext cx="956931" cy="672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F2F6AEA-8A03-4391-8772-B56BFC25F8CC}"/>
              </a:ext>
            </a:extLst>
          </p:cNvPr>
          <p:cNvCxnSpPr/>
          <p:nvPr/>
        </p:nvCxnSpPr>
        <p:spPr>
          <a:xfrm flipV="1">
            <a:off x="8371368" y="3429000"/>
            <a:ext cx="645041" cy="859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20B0B52-A041-4DC0-9F0E-7F8EC99E161A}"/>
              </a:ext>
            </a:extLst>
          </p:cNvPr>
          <p:cNvCxnSpPr/>
          <p:nvPr/>
        </p:nvCxnSpPr>
        <p:spPr>
          <a:xfrm flipV="1">
            <a:off x="9335386" y="1950374"/>
            <a:ext cx="446568" cy="534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F836248-33FC-4497-90A0-6DDBD1B905AD}"/>
              </a:ext>
            </a:extLst>
          </p:cNvPr>
          <p:cNvSpPr txBox="1"/>
          <p:nvPr/>
        </p:nvSpPr>
        <p:spPr>
          <a:xfrm>
            <a:off x="2243468" y="202019"/>
            <a:ext cx="7414438" cy="523220"/>
          </a:xfrm>
          <a:prstGeom prst="rect">
            <a:avLst/>
          </a:prstGeom>
          <a:noFill/>
        </p:spPr>
        <p:txBody>
          <a:bodyPr wrap="square" rtlCol="0">
            <a:spAutoFit/>
          </a:bodyPr>
          <a:lstStyle/>
          <a:p>
            <a:r>
              <a:rPr lang="en-US" sz="2800" dirty="0"/>
              <a:t>The CRISP Life Cycle Is Actually Two Life Cycles</a:t>
            </a:r>
          </a:p>
        </p:txBody>
      </p:sp>
      <p:sp>
        <p:nvSpPr>
          <p:cNvPr id="35" name="Rectangle 34">
            <a:extLst>
              <a:ext uri="{FF2B5EF4-FFF2-40B4-BE49-F238E27FC236}">
                <a16:creationId xmlns:a16="http://schemas.microsoft.com/office/drawing/2014/main" id="{AD72D5C3-1FDC-4697-B0AB-89159E4EAD58}"/>
              </a:ext>
            </a:extLst>
          </p:cNvPr>
          <p:cNvSpPr/>
          <p:nvPr/>
        </p:nvSpPr>
        <p:spPr>
          <a:xfrm>
            <a:off x="1107558" y="2217424"/>
            <a:ext cx="1765005" cy="786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Arrow Connector 38">
            <a:extLst>
              <a:ext uri="{FF2B5EF4-FFF2-40B4-BE49-F238E27FC236}">
                <a16:creationId xmlns:a16="http://schemas.microsoft.com/office/drawing/2014/main" id="{BCFD23C1-91F2-4D2A-B108-02BCB24BBEB0}"/>
              </a:ext>
            </a:extLst>
          </p:cNvPr>
          <p:cNvCxnSpPr>
            <a:cxnSpLocks/>
          </p:cNvCxnSpPr>
          <p:nvPr/>
        </p:nvCxnSpPr>
        <p:spPr>
          <a:xfrm>
            <a:off x="1990060" y="3138792"/>
            <a:ext cx="253408" cy="342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3A92B95-61BD-4616-B696-8CA01EC4F428}"/>
              </a:ext>
            </a:extLst>
          </p:cNvPr>
          <p:cNvSpPr txBox="1"/>
          <p:nvPr/>
        </p:nvSpPr>
        <p:spPr>
          <a:xfrm>
            <a:off x="1330841" y="2167779"/>
            <a:ext cx="1318437" cy="923330"/>
          </a:xfrm>
          <a:prstGeom prst="rect">
            <a:avLst/>
          </a:prstGeom>
          <a:noFill/>
        </p:spPr>
        <p:txBody>
          <a:bodyPr wrap="square" rtlCol="0">
            <a:spAutoFit/>
          </a:bodyPr>
          <a:lstStyle/>
          <a:p>
            <a:r>
              <a:rPr lang="en-US" dirty="0"/>
              <a:t>Data and Process Mining</a:t>
            </a:r>
          </a:p>
        </p:txBody>
      </p:sp>
      <p:sp>
        <p:nvSpPr>
          <p:cNvPr id="41" name="TextBox 40">
            <a:extLst>
              <a:ext uri="{FF2B5EF4-FFF2-40B4-BE49-F238E27FC236}">
                <a16:creationId xmlns:a16="http://schemas.microsoft.com/office/drawing/2014/main" id="{19C68A95-1CC6-4CCA-989F-92B372AA96D0}"/>
              </a:ext>
            </a:extLst>
          </p:cNvPr>
          <p:cNvSpPr txBox="1"/>
          <p:nvPr/>
        </p:nvSpPr>
        <p:spPr>
          <a:xfrm>
            <a:off x="157715" y="3455488"/>
            <a:ext cx="1318437" cy="738664"/>
          </a:xfrm>
          <a:prstGeom prst="rect">
            <a:avLst/>
          </a:prstGeom>
          <a:noFill/>
        </p:spPr>
        <p:txBody>
          <a:bodyPr wrap="square" rtlCol="0">
            <a:spAutoFit/>
          </a:bodyPr>
          <a:lstStyle/>
          <a:p>
            <a:r>
              <a:rPr lang="en-US" sz="1400" dirty="0">
                <a:solidFill>
                  <a:schemeClr val="accent1"/>
                </a:solidFill>
              </a:rPr>
              <a:t>Data Discovery and Algorithm Development</a:t>
            </a:r>
          </a:p>
        </p:txBody>
      </p:sp>
      <p:sp>
        <p:nvSpPr>
          <p:cNvPr id="42" name="TextBox 41">
            <a:extLst>
              <a:ext uri="{FF2B5EF4-FFF2-40B4-BE49-F238E27FC236}">
                <a16:creationId xmlns:a16="http://schemas.microsoft.com/office/drawing/2014/main" id="{D46AEBE1-6822-444E-BDD3-C747892702F6}"/>
              </a:ext>
            </a:extLst>
          </p:cNvPr>
          <p:cNvSpPr txBox="1"/>
          <p:nvPr/>
        </p:nvSpPr>
        <p:spPr>
          <a:xfrm>
            <a:off x="9781954" y="3501654"/>
            <a:ext cx="1318437" cy="523220"/>
          </a:xfrm>
          <a:prstGeom prst="rect">
            <a:avLst/>
          </a:prstGeom>
          <a:noFill/>
        </p:spPr>
        <p:txBody>
          <a:bodyPr wrap="square" rtlCol="0">
            <a:spAutoFit/>
          </a:bodyPr>
          <a:lstStyle/>
          <a:p>
            <a:r>
              <a:rPr lang="en-US" sz="1400" dirty="0">
                <a:solidFill>
                  <a:schemeClr val="accent1"/>
                </a:solidFill>
              </a:rPr>
              <a:t>Solution Deployment</a:t>
            </a:r>
          </a:p>
        </p:txBody>
      </p:sp>
    </p:spTree>
    <p:extLst>
      <p:ext uri="{BB962C8B-B14F-4D97-AF65-F5344CB8AC3E}">
        <p14:creationId xmlns:p14="http://schemas.microsoft.com/office/powerpoint/2010/main" val="27923534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D514EC6-2FC2-4774-860D-71FD99FFE0AC}"/>
              </a:ext>
            </a:extLst>
          </p:cNvPr>
          <p:cNvPicPr>
            <a:picLocks noChangeAspect="1"/>
          </p:cNvPicPr>
          <p:nvPr/>
        </p:nvPicPr>
        <p:blipFill>
          <a:blip r:embed="rId2"/>
          <a:stretch>
            <a:fillRect/>
          </a:stretch>
        </p:blipFill>
        <p:spPr>
          <a:xfrm>
            <a:off x="455635" y="0"/>
            <a:ext cx="11521283" cy="2676154"/>
          </a:xfrm>
          <a:prstGeom prst="rect">
            <a:avLst/>
          </a:prstGeom>
        </p:spPr>
      </p:pic>
      <p:cxnSp>
        <p:nvCxnSpPr>
          <p:cNvPr id="9" name="Straight Arrow Connector 8">
            <a:extLst>
              <a:ext uri="{FF2B5EF4-FFF2-40B4-BE49-F238E27FC236}">
                <a16:creationId xmlns:a16="http://schemas.microsoft.com/office/drawing/2014/main" id="{8B7D061E-0447-4BC8-AAD8-0A538EDC2E20}"/>
              </a:ext>
            </a:extLst>
          </p:cNvPr>
          <p:cNvCxnSpPr/>
          <p:nvPr/>
        </p:nvCxnSpPr>
        <p:spPr>
          <a:xfrm flipV="1">
            <a:off x="6457249" y="3316406"/>
            <a:ext cx="2838734" cy="26476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C90D48E-82B9-4A5F-ACFB-A40F62A57EE4}"/>
              </a:ext>
            </a:extLst>
          </p:cNvPr>
          <p:cNvSpPr txBox="1"/>
          <p:nvPr/>
        </p:nvSpPr>
        <p:spPr>
          <a:xfrm>
            <a:off x="89263" y="5476914"/>
            <a:ext cx="1747692" cy="369332"/>
          </a:xfrm>
          <a:prstGeom prst="rect">
            <a:avLst/>
          </a:prstGeom>
          <a:noFill/>
        </p:spPr>
        <p:txBody>
          <a:bodyPr wrap="square" rtlCol="0">
            <a:spAutoFit/>
          </a:bodyPr>
          <a:lstStyle/>
          <a:p>
            <a:pPr algn="ctr"/>
            <a:r>
              <a:rPr lang="en-US" dirty="0"/>
              <a:t>Prototype</a:t>
            </a:r>
          </a:p>
        </p:txBody>
      </p:sp>
      <p:pic>
        <p:nvPicPr>
          <p:cNvPr id="18" name="Picture 17">
            <a:extLst>
              <a:ext uri="{FF2B5EF4-FFF2-40B4-BE49-F238E27FC236}">
                <a16:creationId xmlns:a16="http://schemas.microsoft.com/office/drawing/2014/main" id="{21658646-4773-4F34-8018-084BA1909186}"/>
              </a:ext>
            </a:extLst>
          </p:cNvPr>
          <p:cNvPicPr>
            <a:picLocks noChangeAspect="1"/>
          </p:cNvPicPr>
          <p:nvPr/>
        </p:nvPicPr>
        <p:blipFill>
          <a:blip r:embed="rId3"/>
          <a:stretch>
            <a:fillRect/>
          </a:stretch>
        </p:blipFill>
        <p:spPr>
          <a:xfrm>
            <a:off x="1612067" y="2772953"/>
            <a:ext cx="2009878" cy="3734571"/>
          </a:xfrm>
          <a:prstGeom prst="rect">
            <a:avLst/>
          </a:prstGeom>
        </p:spPr>
      </p:pic>
      <p:pic>
        <p:nvPicPr>
          <p:cNvPr id="19" name="Picture 18">
            <a:extLst>
              <a:ext uri="{FF2B5EF4-FFF2-40B4-BE49-F238E27FC236}">
                <a16:creationId xmlns:a16="http://schemas.microsoft.com/office/drawing/2014/main" id="{00EF9CDE-203C-480D-A2C6-A3598251D579}"/>
              </a:ext>
            </a:extLst>
          </p:cNvPr>
          <p:cNvPicPr>
            <a:picLocks noChangeAspect="1"/>
          </p:cNvPicPr>
          <p:nvPr/>
        </p:nvPicPr>
        <p:blipFill>
          <a:blip r:embed="rId3"/>
          <a:stretch>
            <a:fillRect/>
          </a:stretch>
        </p:blipFill>
        <p:spPr>
          <a:xfrm>
            <a:off x="5066822" y="2706699"/>
            <a:ext cx="2009878" cy="3734571"/>
          </a:xfrm>
          <a:prstGeom prst="rect">
            <a:avLst/>
          </a:prstGeom>
        </p:spPr>
      </p:pic>
      <p:pic>
        <p:nvPicPr>
          <p:cNvPr id="20" name="Picture 19">
            <a:extLst>
              <a:ext uri="{FF2B5EF4-FFF2-40B4-BE49-F238E27FC236}">
                <a16:creationId xmlns:a16="http://schemas.microsoft.com/office/drawing/2014/main" id="{54B17A1D-0230-4DB2-A005-CD4E937744D2}"/>
              </a:ext>
            </a:extLst>
          </p:cNvPr>
          <p:cNvPicPr>
            <a:picLocks noChangeAspect="1"/>
          </p:cNvPicPr>
          <p:nvPr/>
        </p:nvPicPr>
        <p:blipFill>
          <a:blip r:embed="rId3"/>
          <a:stretch>
            <a:fillRect/>
          </a:stretch>
        </p:blipFill>
        <p:spPr>
          <a:xfrm>
            <a:off x="9477196" y="2641064"/>
            <a:ext cx="2009878" cy="3734571"/>
          </a:xfrm>
          <a:prstGeom prst="rect">
            <a:avLst/>
          </a:prstGeom>
        </p:spPr>
      </p:pic>
      <p:cxnSp>
        <p:nvCxnSpPr>
          <p:cNvPr id="8" name="Straight Arrow Connector 7">
            <a:extLst>
              <a:ext uri="{FF2B5EF4-FFF2-40B4-BE49-F238E27FC236}">
                <a16:creationId xmlns:a16="http://schemas.microsoft.com/office/drawing/2014/main" id="{89610E91-FF36-4E25-B400-C2470AEE23C9}"/>
              </a:ext>
            </a:extLst>
          </p:cNvPr>
          <p:cNvCxnSpPr>
            <a:cxnSpLocks/>
          </p:cNvCxnSpPr>
          <p:nvPr/>
        </p:nvCxnSpPr>
        <p:spPr>
          <a:xfrm flipV="1">
            <a:off x="3114961" y="3316406"/>
            <a:ext cx="2466973" cy="2350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457D181-3C1A-43DC-AB47-028ED8EBF3D2}"/>
              </a:ext>
            </a:extLst>
          </p:cNvPr>
          <p:cNvSpPr txBox="1"/>
          <p:nvPr/>
        </p:nvSpPr>
        <p:spPr>
          <a:xfrm rot="18901745">
            <a:off x="10784855" y="4994052"/>
            <a:ext cx="2065100" cy="646331"/>
          </a:xfrm>
          <a:prstGeom prst="rect">
            <a:avLst/>
          </a:prstGeom>
          <a:noFill/>
        </p:spPr>
        <p:txBody>
          <a:bodyPr wrap="square" rtlCol="0">
            <a:spAutoFit/>
          </a:bodyPr>
          <a:lstStyle/>
          <a:p>
            <a:r>
              <a:rPr lang="en-US" dirty="0"/>
              <a:t>Deployed to Production</a:t>
            </a:r>
          </a:p>
        </p:txBody>
      </p:sp>
      <p:sp>
        <p:nvSpPr>
          <p:cNvPr id="23" name="TextBox 22">
            <a:extLst>
              <a:ext uri="{FF2B5EF4-FFF2-40B4-BE49-F238E27FC236}">
                <a16:creationId xmlns:a16="http://schemas.microsoft.com/office/drawing/2014/main" id="{07D5761A-636E-4A50-83C8-4CBB5B5E4249}"/>
              </a:ext>
            </a:extLst>
          </p:cNvPr>
          <p:cNvSpPr txBox="1"/>
          <p:nvPr/>
        </p:nvSpPr>
        <p:spPr>
          <a:xfrm>
            <a:off x="1597793" y="-85922"/>
            <a:ext cx="9154472" cy="584775"/>
          </a:xfrm>
          <a:prstGeom prst="rect">
            <a:avLst/>
          </a:prstGeom>
          <a:noFill/>
        </p:spPr>
        <p:txBody>
          <a:bodyPr wrap="square" rtlCol="0">
            <a:spAutoFit/>
          </a:bodyPr>
          <a:lstStyle/>
          <a:p>
            <a:pPr algn="ctr"/>
            <a:r>
              <a:rPr lang="en-US" sz="3200" dirty="0">
                <a:solidFill>
                  <a:schemeClr val="accent1"/>
                </a:solidFill>
              </a:rPr>
              <a:t>Progressive Elaboration Using CRISP Project Life Cycle</a:t>
            </a:r>
          </a:p>
        </p:txBody>
      </p:sp>
      <p:sp>
        <p:nvSpPr>
          <p:cNvPr id="14" name="TextBox 13">
            <a:extLst>
              <a:ext uri="{FF2B5EF4-FFF2-40B4-BE49-F238E27FC236}">
                <a16:creationId xmlns:a16="http://schemas.microsoft.com/office/drawing/2014/main" id="{FE07C954-90A9-4267-8CC3-526CFBE01EC1}"/>
              </a:ext>
            </a:extLst>
          </p:cNvPr>
          <p:cNvSpPr txBox="1"/>
          <p:nvPr/>
        </p:nvSpPr>
        <p:spPr>
          <a:xfrm>
            <a:off x="3890200" y="5551508"/>
            <a:ext cx="1747692" cy="646331"/>
          </a:xfrm>
          <a:prstGeom prst="rect">
            <a:avLst/>
          </a:prstGeom>
          <a:noFill/>
        </p:spPr>
        <p:txBody>
          <a:bodyPr wrap="square" rtlCol="0">
            <a:spAutoFit/>
          </a:bodyPr>
          <a:lstStyle/>
          <a:p>
            <a:pPr algn="ctr"/>
            <a:r>
              <a:rPr lang="en-US" dirty="0"/>
              <a:t>Excel </a:t>
            </a:r>
          </a:p>
          <a:p>
            <a:pPr algn="ctr"/>
            <a:r>
              <a:rPr lang="en-US" dirty="0"/>
              <a:t>Workbook</a:t>
            </a:r>
          </a:p>
        </p:txBody>
      </p:sp>
      <p:sp>
        <p:nvSpPr>
          <p:cNvPr id="16" name="TextBox 15">
            <a:extLst>
              <a:ext uri="{FF2B5EF4-FFF2-40B4-BE49-F238E27FC236}">
                <a16:creationId xmlns:a16="http://schemas.microsoft.com/office/drawing/2014/main" id="{9594D5B9-BF7F-411C-BE02-EE010A898307}"/>
              </a:ext>
            </a:extLst>
          </p:cNvPr>
          <p:cNvSpPr txBox="1"/>
          <p:nvPr/>
        </p:nvSpPr>
        <p:spPr>
          <a:xfrm>
            <a:off x="8126387" y="5420461"/>
            <a:ext cx="1747692" cy="646331"/>
          </a:xfrm>
          <a:prstGeom prst="rect">
            <a:avLst/>
          </a:prstGeom>
          <a:noFill/>
        </p:spPr>
        <p:txBody>
          <a:bodyPr wrap="square" rtlCol="0">
            <a:spAutoFit/>
          </a:bodyPr>
          <a:lstStyle/>
          <a:p>
            <a:pPr algn="ctr"/>
            <a:r>
              <a:rPr lang="en-US" dirty="0"/>
              <a:t>Server, Mobile Device, etc.</a:t>
            </a:r>
          </a:p>
        </p:txBody>
      </p:sp>
    </p:spTree>
    <p:extLst>
      <p:ext uri="{BB962C8B-B14F-4D97-AF65-F5344CB8AC3E}">
        <p14:creationId xmlns:p14="http://schemas.microsoft.com/office/powerpoint/2010/main" val="28100788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2"/>
          <p:cNvGrpSpPr>
            <a:grpSpLocks/>
          </p:cNvGrpSpPr>
          <p:nvPr/>
        </p:nvGrpSpPr>
        <p:grpSpPr bwMode="auto">
          <a:xfrm>
            <a:off x="1524000" y="152400"/>
            <a:ext cx="9144000" cy="6477000"/>
            <a:chOff x="0" y="152400"/>
            <a:chExt cx="9144000" cy="6477000"/>
          </a:xfrm>
        </p:grpSpPr>
        <p:pic>
          <p:nvPicPr>
            <p:cNvPr id="12292" name="Picture 1" descr="2-11-2009 11-34-27 A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28600"/>
              <a:ext cx="9144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0" y="152400"/>
              <a:ext cx="9144000" cy="83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grpSp>
      <p:sp>
        <p:nvSpPr>
          <p:cNvPr id="12291" name="TextBox 3"/>
          <p:cNvSpPr txBox="1">
            <a:spLocks noChangeArrowheads="1"/>
          </p:cNvSpPr>
          <p:nvPr/>
        </p:nvSpPr>
        <p:spPr bwMode="auto">
          <a:xfrm>
            <a:off x="2362200" y="230189"/>
            <a:ext cx="78486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3200" dirty="0"/>
              <a:t>Project Charter Components</a:t>
            </a:r>
          </a:p>
        </p:txBody>
      </p:sp>
      <p:sp>
        <p:nvSpPr>
          <p:cNvPr id="5" name="TextBox 4"/>
          <p:cNvSpPr txBox="1"/>
          <p:nvPr/>
        </p:nvSpPr>
        <p:spPr>
          <a:xfrm>
            <a:off x="5486400" y="990600"/>
            <a:ext cx="3505200" cy="369332"/>
          </a:xfrm>
          <a:prstGeom prst="rect">
            <a:avLst/>
          </a:prstGeom>
          <a:noFill/>
        </p:spPr>
        <p:txBody>
          <a:bodyPr wrap="square" rtlCol="0">
            <a:spAutoFit/>
          </a:bodyPr>
          <a:lstStyle/>
          <a:p>
            <a:r>
              <a:rPr lang="en-US" dirty="0"/>
              <a:t>Problem statement</a:t>
            </a:r>
          </a:p>
        </p:txBody>
      </p:sp>
    </p:spTree>
    <p:extLst>
      <p:ext uri="{BB962C8B-B14F-4D97-AF65-F5344CB8AC3E}">
        <p14:creationId xmlns:p14="http://schemas.microsoft.com/office/powerpoint/2010/main" val="2366934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483B-8D4F-4A20-A997-D9E6BE802E8D}"/>
              </a:ext>
            </a:extLst>
          </p:cNvPr>
          <p:cNvSpPr txBox="1">
            <a:spLocks/>
          </p:cNvSpPr>
          <p:nvPr/>
        </p:nvSpPr>
        <p:spPr>
          <a:xfrm>
            <a:off x="609600" y="274638"/>
            <a:ext cx="10972800" cy="7691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Arial" pitchFamily="34" charset="0"/>
                <a:cs typeface="Arial" pitchFamily="34" charset="0"/>
              </a:rPr>
              <a:t>PRIMMS Three Level WBS</a:t>
            </a:r>
          </a:p>
        </p:txBody>
      </p:sp>
      <p:sp>
        <p:nvSpPr>
          <p:cNvPr id="3" name="Slide Number Placeholder 4">
            <a:extLst>
              <a:ext uri="{FF2B5EF4-FFF2-40B4-BE49-F238E27FC236}">
                <a16:creationId xmlns:a16="http://schemas.microsoft.com/office/drawing/2014/main" id="{97077B58-7FBC-4755-871A-55C0E54F488D}"/>
              </a:ext>
            </a:extLst>
          </p:cNvPr>
          <p:cNvSpPr txBox="1">
            <a:spLocks/>
          </p:cNvSpPr>
          <p:nvPr/>
        </p:nvSpPr>
        <p:spPr>
          <a:xfrm>
            <a:off x="10727267" y="6386514"/>
            <a:ext cx="855133"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3CC8599-2170-457E-A319-169CCEF6F2B6}" type="slidenum">
              <a:rPr lang="en-US" smtClean="0"/>
              <a:pPr/>
              <a:t>26</a:t>
            </a:fld>
            <a:endParaRPr lang="en-US" dirty="0"/>
          </a:p>
        </p:txBody>
      </p:sp>
      <p:pic>
        <p:nvPicPr>
          <p:cNvPr id="4" name="Picture 3">
            <a:extLst>
              <a:ext uri="{FF2B5EF4-FFF2-40B4-BE49-F238E27FC236}">
                <a16:creationId xmlns:a16="http://schemas.microsoft.com/office/drawing/2014/main" id="{504E6FA5-0134-4584-86B8-F901F7DF9780}"/>
              </a:ext>
            </a:extLst>
          </p:cNvPr>
          <p:cNvPicPr>
            <a:picLocks noChangeAspect="1"/>
          </p:cNvPicPr>
          <p:nvPr/>
        </p:nvPicPr>
        <p:blipFill>
          <a:blip r:embed="rId2"/>
          <a:stretch>
            <a:fillRect/>
          </a:stretch>
        </p:blipFill>
        <p:spPr>
          <a:xfrm>
            <a:off x="629083" y="862642"/>
            <a:ext cx="9137218" cy="5289525"/>
          </a:xfrm>
          <a:prstGeom prst="rect">
            <a:avLst/>
          </a:prstGeom>
        </p:spPr>
      </p:pic>
      <p:sp>
        <p:nvSpPr>
          <p:cNvPr id="5" name="TextBox 4">
            <a:extLst>
              <a:ext uri="{FF2B5EF4-FFF2-40B4-BE49-F238E27FC236}">
                <a16:creationId xmlns:a16="http://schemas.microsoft.com/office/drawing/2014/main" id="{485DA25D-41A6-4A76-8B32-622E7099BF16}"/>
              </a:ext>
            </a:extLst>
          </p:cNvPr>
          <p:cNvSpPr txBox="1"/>
          <p:nvPr/>
        </p:nvSpPr>
        <p:spPr>
          <a:xfrm>
            <a:off x="9385733" y="862642"/>
            <a:ext cx="2444750" cy="861774"/>
          </a:xfrm>
          <a:prstGeom prst="rect">
            <a:avLst/>
          </a:prstGeom>
          <a:noFill/>
        </p:spPr>
        <p:txBody>
          <a:bodyPr wrap="square" rtlCol="0">
            <a:spAutoFit/>
          </a:bodyPr>
          <a:lstStyle/>
          <a:p>
            <a:r>
              <a:rPr lang="en-US" b="1" dirty="0">
                <a:solidFill>
                  <a:schemeClr val="accent1"/>
                </a:solidFill>
                <a:latin typeface="Arial" pitchFamily="34" charset="0"/>
                <a:cs typeface="Arial" pitchFamily="34" charset="0"/>
              </a:rPr>
              <a:t>Hint:</a:t>
            </a:r>
            <a:r>
              <a:rPr lang="en-US" dirty="0">
                <a:solidFill>
                  <a:schemeClr val="accent1"/>
                </a:solidFill>
                <a:latin typeface="Arial" pitchFamily="34" charset="0"/>
                <a:cs typeface="Arial" pitchFamily="34" charset="0"/>
              </a:rPr>
              <a:t> </a:t>
            </a:r>
            <a:r>
              <a:rPr lang="en-US" sz="1600" dirty="0">
                <a:solidFill>
                  <a:schemeClr val="accent1"/>
                </a:solidFill>
                <a:latin typeface="Arial" pitchFamily="34" charset="0"/>
                <a:cs typeface="Arial" pitchFamily="34" charset="0"/>
              </a:rPr>
              <a:t>There is an option upload the WBS structure via Excel. </a:t>
            </a:r>
          </a:p>
        </p:txBody>
      </p:sp>
      <p:pic>
        <p:nvPicPr>
          <p:cNvPr id="6" name="Picture 5">
            <a:extLst>
              <a:ext uri="{FF2B5EF4-FFF2-40B4-BE49-F238E27FC236}">
                <a16:creationId xmlns:a16="http://schemas.microsoft.com/office/drawing/2014/main" id="{687918EC-0EDF-44DA-8128-DF6D88B5B66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8750733" y="735037"/>
            <a:ext cx="575894" cy="624545"/>
          </a:xfrm>
          <a:prstGeom prst="rect">
            <a:avLst/>
          </a:prstGeom>
        </p:spPr>
      </p:pic>
    </p:spTree>
    <p:extLst>
      <p:ext uri="{BB962C8B-B14F-4D97-AF65-F5344CB8AC3E}">
        <p14:creationId xmlns:p14="http://schemas.microsoft.com/office/powerpoint/2010/main" val="278995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3840" y="597408"/>
            <a:ext cx="2840736" cy="923330"/>
          </a:xfrm>
          <a:prstGeom prst="rect">
            <a:avLst/>
          </a:prstGeom>
          <a:noFill/>
        </p:spPr>
        <p:txBody>
          <a:bodyPr wrap="square" rtlCol="0">
            <a:spAutoFit/>
          </a:bodyPr>
          <a:lstStyle/>
          <a:p>
            <a:r>
              <a:rPr lang="en-US" dirty="0"/>
              <a:t>Event Log Data that we will use for this example 1A—OTD Event Log</a:t>
            </a:r>
          </a:p>
        </p:txBody>
      </p:sp>
      <p:pic>
        <p:nvPicPr>
          <p:cNvPr id="4" name="Picture 3">
            <a:extLst>
              <a:ext uri="{FF2B5EF4-FFF2-40B4-BE49-F238E27FC236}">
                <a16:creationId xmlns:a16="http://schemas.microsoft.com/office/drawing/2014/main" id="{B5D10B76-3779-458F-B88B-A7CADB4DE814}"/>
              </a:ext>
            </a:extLst>
          </p:cNvPr>
          <p:cNvPicPr>
            <a:picLocks noChangeAspect="1"/>
          </p:cNvPicPr>
          <p:nvPr/>
        </p:nvPicPr>
        <p:blipFill>
          <a:blip r:embed="rId2"/>
          <a:stretch>
            <a:fillRect/>
          </a:stretch>
        </p:blipFill>
        <p:spPr>
          <a:xfrm>
            <a:off x="3558861" y="221673"/>
            <a:ext cx="5224921" cy="6605089"/>
          </a:xfrm>
          <a:prstGeom prst="rect">
            <a:avLst/>
          </a:prstGeom>
        </p:spPr>
      </p:pic>
      <p:sp>
        <p:nvSpPr>
          <p:cNvPr id="2" name="TextBox 1">
            <a:extLst>
              <a:ext uri="{FF2B5EF4-FFF2-40B4-BE49-F238E27FC236}">
                <a16:creationId xmlns:a16="http://schemas.microsoft.com/office/drawing/2014/main" id="{E120F046-2FE0-4BBD-9F51-F43812A627C8}"/>
              </a:ext>
            </a:extLst>
          </p:cNvPr>
          <p:cNvSpPr txBox="1"/>
          <p:nvPr/>
        </p:nvSpPr>
        <p:spPr>
          <a:xfrm>
            <a:off x="243839" y="2700169"/>
            <a:ext cx="3080273" cy="3970318"/>
          </a:xfrm>
          <a:prstGeom prst="rect">
            <a:avLst/>
          </a:prstGeom>
          <a:noFill/>
        </p:spPr>
        <p:txBody>
          <a:bodyPr wrap="square" rtlCol="0">
            <a:spAutoFit/>
          </a:bodyPr>
          <a:lstStyle/>
          <a:p>
            <a:r>
              <a:rPr lang="en-US" dirty="0"/>
              <a:t>Our text indicates that events may be:</a:t>
            </a:r>
          </a:p>
          <a:p>
            <a:pPr marL="285750" indent="-285750">
              <a:buFont typeface="Arial" panose="020B0604020202020204" pitchFamily="34" charset="0"/>
              <a:buChar char="•"/>
            </a:pPr>
            <a:r>
              <a:rPr lang="en-US" dirty="0"/>
              <a:t>Life events</a:t>
            </a:r>
          </a:p>
          <a:p>
            <a:pPr marL="285750" indent="-285750">
              <a:buFont typeface="Arial" panose="020B0604020202020204" pitchFamily="34" charset="0"/>
              <a:buChar char="•"/>
            </a:pPr>
            <a:r>
              <a:rPr lang="en-US" dirty="0"/>
              <a:t>Machine events</a:t>
            </a:r>
          </a:p>
          <a:p>
            <a:pPr marL="285750" indent="-285750">
              <a:buFont typeface="Arial" panose="020B0604020202020204" pitchFamily="34" charset="0"/>
              <a:buChar char="•"/>
            </a:pPr>
            <a:r>
              <a:rPr lang="en-US" dirty="0"/>
              <a:t>Organization events</a:t>
            </a:r>
          </a:p>
          <a:p>
            <a:endParaRPr lang="en-US" dirty="0"/>
          </a:p>
          <a:p>
            <a:r>
              <a:rPr lang="en-US" dirty="0"/>
              <a:t>IOE refers to all event data available including organizational transactions, interactions (communications) between individuals, confirmation of material movements, etc.</a:t>
            </a:r>
          </a:p>
          <a:p>
            <a:endParaRPr lang="en-US" dirty="0"/>
          </a:p>
        </p:txBody>
      </p:sp>
      <p:sp>
        <p:nvSpPr>
          <p:cNvPr id="5" name="TextBox 4">
            <a:extLst>
              <a:ext uri="{FF2B5EF4-FFF2-40B4-BE49-F238E27FC236}">
                <a16:creationId xmlns:a16="http://schemas.microsoft.com/office/drawing/2014/main" id="{F3ABC90F-472D-4FA0-9BF8-3382E0B3F329}"/>
              </a:ext>
            </a:extLst>
          </p:cNvPr>
          <p:cNvSpPr txBox="1"/>
          <p:nvPr/>
        </p:nvSpPr>
        <p:spPr>
          <a:xfrm>
            <a:off x="9025667" y="3713657"/>
            <a:ext cx="2922494" cy="1477328"/>
          </a:xfrm>
          <a:prstGeom prst="rect">
            <a:avLst/>
          </a:prstGeom>
          <a:noFill/>
        </p:spPr>
        <p:txBody>
          <a:bodyPr wrap="square" rtlCol="0">
            <a:spAutoFit/>
          </a:bodyPr>
          <a:lstStyle/>
          <a:p>
            <a:r>
              <a:rPr lang="en-US" i="1" dirty="0">
                <a:solidFill>
                  <a:srgbClr val="FF0000"/>
                </a:solidFill>
              </a:rPr>
              <a:t>“Spreadsheets are not well suited for handling event data.</a:t>
            </a:r>
          </a:p>
          <a:p>
            <a:r>
              <a:rPr lang="en-US" i="1" dirty="0">
                <a:solidFill>
                  <a:srgbClr val="FF0000"/>
                </a:solidFill>
              </a:rPr>
              <a:t>--Identifying bottlenecks </a:t>
            </a:r>
          </a:p>
          <a:p>
            <a:r>
              <a:rPr lang="en-US" i="1" dirty="0">
                <a:solidFill>
                  <a:srgbClr val="FF0000"/>
                </a:solidFill>
              </a:rPr>
              <a:t>--Identifying deviations”</a:t>
            </a:r>
          </a:p>
        </p:txBody>
      </p:sp>
      <p:sp>
        <p:nvSpPr>
          <p:cNvPr id="6" name="TextBox 5">
            <a:extLst>
              <a:ext uri="{FF2B5EF4-FFF2-40B4-BE49-F238E27FC236}">
                <a16:creationId xmlns:a16="http://schemas.microsoft.com/office/drawing/2014/main" id="{28B4D4C3-9146-4366-BEB0-2AEE254DC4DC}"/>
              </a:ext>
            </a:extLst>
          </p:cNvPr>
          <p:cNvSpPr txBox="1"/>
          <p:nvPr/>
        </p:nvSpPr>
        <p:spPr>
          <a:xfrm>
            <a:off x="9018531" y="597408"/>
            <a:ext cx="2745166" cy="2246769"/>
          </a:xfrm>
          <a:prstGeom prst="rect">
            <a:avLst/>
          </a:prstGeom>
          <a:noFill/>
        </p:spPr>
        <p:txBody>
          <a:bodyPr wrap="square" rtlCol="0">
            <a:spAutoFit/>
          </a:bodyPr>
          <a:lstStyle/>
          <a:p>
            <a:pPr algn="ctr"/>
            <a:r>
              <a:rPr lang="en-US" sz="2800" dirty="0">
                <a:solidFill>
                  <a:srgbClr val="0070C0"/>
                </a:solidFill>
              </a:rPr>
              <a:t>Process Discovery Is Often a Necessary Early Analytical Step</a:t>
            </a:r>
          </a:p>
        </p:txBody>
      </p:sp>
    </p:spTree>
    <p:extLst>
      <p:ext uri="{BB962C8B-B14F-4D97-AF65-F5344CB8AC3E}">
        <p14:creationId xmlns:p14="http://schemas.microsoft.com/office/powerpoint/2010/main" val="622937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31819" y="338624"/>
            <a:ext cx="8589817" cy="6181793"/>
          </a:xfrm>
          <a:prstGeom prst="rect">
            <a:avLst/>
          </a:prstGeom>
        </p:spPr>
      </p:pic>
      <p:sp>
        <p:nvSpPr>
          <p:cNvPr id="3" name="TextBox 2">
            <a:extLst>
              <a:ext uri="{FF2B5EF4-FFF2-40B4-BE49-F238E27FC236}">
                <a16:creationId xmlns:a16="http://schemas.microsoft.com/office/drawing/2014/main" id="{D4BB8BB0-AF2B-4542-98E6-D2799A996D8B}"/>
              </a:ext>
            </a:extLst>
          </p:cNvPr>
          <p:cNvSpPr txBox="1"/>
          <p:nvPr/>
        </p:nvSpPr>
        <p:spPr>
          <a:xfrm>
            <a:off x="193637" y="1768782"/>
            <a:ext cx="1538181" cy="2031325"/>
          </a:xfrm>
          <a:prstGeom prst="rect">
            <a:avLst/>
          </a:prstGeom>
          <a:noFill/>
        </p:spPr>
        <p:txBody>
          <a:bodyPr wrap="square" rtlCol="0">
            <a:spAutoFit/>
          </a:bodyPr>
          <a:lstStyle/>
          <a:p>
            <a:r>
              <a:rPr lang="en-US" i="1" dirty="0">
                <a:solidFill>
                  <a:srgbClr val="FF0000"/>
                </a:solidFill>
              </a:rPr>
              <a:t>“Process mining is the missing link between data science and process science.”</a:t>
            </a:r>
          </a:p>
        </p:txBody>
      </p:sp>
    </p:spTree>
    <p:extLst>
      <p:ext uri="{BB962C8B-B14F-4D97-AF65-F5344CB8AC3E}">
        <p14:creationId xmlns:p14="http://schemas.microsoft.com/office/powerpoint/2010/main" val="3479004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5018" y="540327"/>
            <a:ext cx="10749227" cy="5650448"/>
          </a:xfrm>
          <a:prstGeom prst="rect">
            <a:avLst/>
          </a:prstGeom>
        </p:spPr>
      </p:pic>
    </p:spTree>
    <p:extLst>
      <p:ext uri="{BB962C8B-B14F-4D97-AF65-F5344CB8AC3E}">
        <p14:creationId xmlns:p14="http://schemas.microsoft.com/office/powerpoint/2010/main" val="394827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DBA18-7218-4F0D-A5AA-0DC688C5DF74}"/>
              </a:ext>
            </a:extLst>
          </p:cNvPr>
          <p:cNvPicPr>
            <a:picLocks noChangeAspect="1"/>
          </p:cNvPicPr>
          <p:nvPr/>
        </p:nvPicPr>
        <p:blipFill>
          <a:blip r:embed="rId2"/>
          <a:stretch>
            <a:fillRect/>
          </a:stretch>
        </p:blipFill>
        <p:spPr>
          <a:xfrm>
            <a:off x="88204" y="0"/>
            <a:ext cx="12015592" cy="6858000"/>
          </a:xfrm>
          <a:prstGeom prst="rect">
            <a:avLst/>
          </a:prstGeom>
        </p:spPr>
      </p:pic>
      <p:sp>
        <p:nvSpPr>
          <p:cNvPr id="3" name="TextBox 2"/>
          <p:cNvSpPr txBox="1"/>
          <p:nvPr/>
        </p:nvSpPr>
        <p:spPr>
          <a:xfrm>
            <a:off x="1040685" y="537882"/>
            <a:ext cx="9084366" cy="646331"/>
          </a:xfrm>
          <a:prstGeom prst="rect">
            <a:avLst/>
          </a:prstGeom>
          <a:noFill/>
        </p:spPr>
        <p:txBody>
          <a:bodyPr wrap="square" rtlCol="0">
            <a:spAutoFit/>
          </a:bodyPr>
          <a:lstStyle/>
          <a:p>
            <a:pPr algn="ctr"/>
            <a:r>
              <a:rPr lang="en-US" dirty="0"/>
              <a:t>We Build and Track Our Plan</a:t>
            </a:r>
          </a:p>
          <a:p>
            <a:pPr algn="ctr"/>
            <a:r>
              <a:rPr lang="en-US" dirty="0"/>
              <a:t>We Will Touch on Phases 1-4 Today</a:t>
            </a:r>
          </a:p>
        </p:txBody>
      </p:sp>
    </p:spTree>
    <p:extLst>
      <p:ext uri="{BB962C8B-B14F-4D97-AF65-F5344CB8AC3E}">
        <p14:creationId xmlns:p14="http://schemas.microsoft.com/office/powerpoint/2010/main" val="839864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20292" y="287403"/>
            <a:ext cx="7176654" cy="6118346"/>
          </a:xfrm>
          <a:prstGeom prst="rect">
            <a:avLst/>
          </a:prstGeom>
          <a:ln>
            <a:solidFill>
              <a:schemeClr val="tx1"/>
            </a:solidFill>
          </a:ln>
        </p:spPr>
      </p:pic>
      <p:sp>
        <p:nvSpPr>
          <p:cNvPr id="3" name="TextBox 2"/>
          <p:cNvSpPr txBox="1"/>
          <p:nvPr/>
        </p:nvSpPr>
        <p:spPr>
          <a:xfrm>
            <a:off x="415636" y="609600"/>
            <a:ext cx="1967346" cy="646331"/>
          </a:xfrm>
          <a:prstGeom prst="rect">
            <a:avLst/>
          </a:prstGeom>
          <a:noFill/>
        </p:spPr>
        <p:txBody>
          <a:bodyPr wrap="square" rtlCol="0">
            <a:spAutoFit/>
          </a:bodyPr>
          <a:lstStyle/>
          <a:p>
            <a:r>
              <a:rPr lang="en-US" dirty="0"/>
              <a:t>Event Logs shown in text</a:t>
            </a:r>
          </a:p>
        </p:txBody>
      </p:sp>
      <p:sp>
        <p:nvSpPr>
          <p:cNvPr id="4" name="TextBox 3">
            <a:extLst>
              <a:ext uri="{FF2B5EF4-FFF2-40B4-BE49-F238E27FC236}">
                <a16:creationId xmlns:a16="http://schemas.microsoft.com/office/drawing/2014/main" id="{C48E29F7-5383-4C33-B4CF-FFADA10024FE}"/>
              </a:ext>
            </a:extLst>
          </p:cNvPr>
          <p:cNvSpPr txBox="1"/>
          <p:nvPr/>
        </p:nvSpPr>
        <p:spPr>
          <a:xfrm>
            <a:off x="322729" y="1688951"/>
            <a:ext cx="2398956" cy="4247317"/>
          </a:xfrm>
          <a:prstGeom prst="rect">
            <a:avLst/>
          </a:prstGeom>
          <a:noFill/>
        </p:spPr>
        <p:txBody>
          <a:bodyPr wrap="square" rtlCol="0">
            <a:spAutoFit/>
          </a:bodyPr>
          <a:lstStyle/>
          <a:p>
            <a:r>
              <a:rPr lang="en-US" dirty="0"/>
              <a:t>Can we identify the underlying process given knowledge of events?</a:t>
            </a:r>
          </a:p>
          <a:p>
            <a:endParaRPr lang="en-US" dirty="0"/>
          </a:p>
          <a:p>
            <a:r>
              <a:rPr lang="en-US" dirty="0"/>
              <a:t>Given our understanding of the process we can add timestamps to discover issues related to bottlenecks, service levels, throughput times, frequencies etc.</a:t>
            </a:r>
          </a:p>
          <a:p>
            <a:endParaRPr lang="en-US" dirty="0"/>
          </a:p>
          <a:p>
            <a:endParaRPr lang="en-US" dirty="0"/>
          </a:p>
        </p:txBody>
      </p:sp>
    </p:spTree>
    <p:extLst>
      <p:ext uri="{BB962C8B-B14F-4D97-AF65-F5344CB8AC3E}">
        <p14:creationId xmlns:p14="http://schemas.microsoft.com/office/powerpoint/2010/main" val="2952811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3250" y="476250"/>
            <a:ext cx="8832850" cy="6115050"/>
          </a:xfrm>
          <a:prstGeom prst="rect">
            <a:avLst/>
          </a:prstGeom>
        </p:spPr>
      </p:pic>
      <p:sp>
        <p:nvSpPr>
          <p:cNvPr id="3" name="TextBox 2">
            <a:extLst>
              <a:ext uri="{FF2B5EF4-FFF2-40B4-BE49-F238E27FC236}">
                <a16:creationId xmlns:a16="http://schemas.microsoft.com/office/drawing/2014/main" id="{5AA2C50A-A5CD-49D7-BEC4-ED6AF804EBD4}"/>
              </a:ext>
            </a:extLst>
          </p:cNvPr>
          <p:cNvSpPr txBox="1"/>
          <p:nvPr/>
        </p:nvSpPr>
        <p:spPr>
          <a:xfrm>
            <a:off x="165253" y="1729648"/>
            <a:ext cx="1630496" cy="2031325"/>
          </a:xfrm>
          <a:prstGeom prst="rect">
            <a:avLst/>
          </a:prstGeom>
          <a:noFill/>
        </p:spPr>
        <p:txBody>
          <a:bodyPr wrap="square" rtlCol="0">
            <a:spAutoFit/>
          </a:bodyPr>
          <a:lstStyle/>
          <a:p>
            <a:r>
              <a:rPr lang="en-US" dirty="0"/>
              <a:t>Token Transitions always leave a “trace” that can be recorded in a database.</a:t>
            </a:r>
          </a:p>
        </p:txBody>
      </p:sp>
    </p:spTree>
    <p:extLst>
      <p:ext uri="{BB962C8B-B14F-4D97-AF65-F5344CB8AC3E}">
        <p14:creationId xmlns:p14="http://schemas.microsoft.com/office/powerpoint/2010/main" val="4555586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7812" y="65929"/>
            <a:ext cx="12330545" cy="1077218"/>
          </a:xfrm>
          <a:prstGeom prst="rect">
            <a:avLst/>
          </a:prstGeom>
          <a:noFill/>
        </p:spPr>
        <p:txBody>
          <a:bodyPr wrap="square" rtlCol="0">
            <a:spAutoFit/>
          </a:bodyPr>
          <a:lstStyle/>
          <a:p>
            <a:pPr algn="ctr"/>
            <a:r>
              <a:rPr lang="en-US" sz="3200" dirty="0"/>
              <a:t>Example </a:t>
            </a:r>
          </a:p>
          <a:p>
            <a:pPr algn="ctr"/>
            <a:r>
              <a:rPr lang="en-US" sz="3200" dirty="0"/>
              <a:t>On Time Delivery </a:t>
            </a:r>
          </a:p>
        </p:txBody>
      </p:sp>
      <p:sp>
        <p:nvSpPr>
          <p:cNvPr id="3" name="Oval 2"/>
          <p:cNvSpPr/>
          <p:nvPr/>
        </p:nvSpPr>
        <p:spPr>
          <a:xfrm>
            <a:off x="612162"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905673" y="2705231"/>
            <a:ext cx="903111" cy="369332"/>
          </a:xfrm>
          <a:prstGeom prst="rect">
            <a:avLst/>
          </a:prstGeom>
          <a:noFill/>
        </p:spPr>
        <p:txBody>
          <a:bodyPr wrap="square" rtlCol="0">
            <a:spAutoFit/>
          </a:bodyPr>
          <a:lstStyle/>
          <a:p>
            <a:r>
              <a:rPr lang="en-US" dirty="0"/>
              <a:t>Sales</a:t>
            </a:r>
          </a:p>
        </p:txBody>
      </p:sp>
      <p:sp>
        <p:nvSpPr>
          <p:cNvPr id="5" name="Oval 4"/>
          <p:cNvSpPr/>
          <p:nvPr/>
        </p:nvSpPr>
        <p:spPr>
          <a:xfrm>
            <a:off x="2311139" y="3734122"/>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615939" y="3896014"/>
            <a:ext cx="903111" cy="369332"/>
          </a:xfrm>
          <a:prstGeom prst="rect">
            <a:avLst/>
          </a:prstGeom>
          <a:noFill/>
        </p:spPr>
        <p:txBody>
          <a:bodyPr wrap="square" rtlCol="0">
            <a:spAutoFit/>
          </a:bodyPr>
          <a:lstStyle/>
          <a:p>
            <a:r>
              <a:rPr lang="en-US" dirty="0"/>
              <a:t>Source</a:t>
            </a:r>
          </a:p>
        </p:txBody>
      </p:sp>
      <p:sp>
        <p:nvSpPr>
          <p:cNvPr id="7" name="Oval 6"/>
          <p:cNvSpPr/>
          <p:nvPr/>
        </p:nvSpPr>
        <p:spPr>
          <a:xfrm>
            <a:off x="2311139"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2615938" y="2705231"/>
            <a:ext cx="903111" cy="369332"/>
          </a:xfrm>
          <a:prstGeom prst="rect">
            <a:avLst/>
          </a:prstGeom>
          <a:noFill/>
        </p:spPr>
        <p:txBody>
          <a:bodyPr wrap="square" rtlCol="0">
            <a:spAutoFit/>
          </a:bodyPr>
          <a:lstStyle/>
          <a:p>
            <a:r>
              <a:rPr lang="en-US" dirty="0"/>
              <a:t>Make</a:t>
            </a:r>
          </a:p>
        </p:txBody>
      </p:sp>
      <p:sp>
        <p:nvSpPr>
          <p:cNvPr id="9" name="Oval 8"/>
          <p:cNvSpPr/>
          <p:nvPr/>
        </p:nvSpPr>
        <p:spPr>
          <a:xfrm>
            <a:off x="4168161" y="2517364"/>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4402406" y="2705230"/>
            <a:ext cx="903111" cy="369332"/>
          </a:xfrm>
          <a:prstGeom prst="rect">
            <a:avLst/>
          </a:prstGeom>
          <a:noFill/>
        </p:spPr>
        <p:txBody>
          <a:bodyPr wrap="square" rtlCol="0">
            <a:spAutoFit/>
          </a:bodyPr>
          <a:lstStyle/>
          <a:p>
            <a:r>
              <a:rPr lang="en-US" dirty="0"/>
              <a:t>Deliver</a:t>
            </a:r>
          </a:p>
        </p:txBody>
      </p:sp>
      <p:sp>
        <p:nvSpPr>
          <p:cNvPr id="11" name="Oval 10"/>
          <p:cNvSpPr/>
          <p:nvPr/>
        </p:nvSpPr>
        <p:spPr>
          <a:xfrm>
            <a:off x="6025183" y="2547188"/>
            <a:ext cx="1320800" cy="74506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234027" y="2705230"/>
            <a:ext cx="903111" cy="369332"/>
          </a:xfrm>
          <a:prstGeom prst="rect">
            <a:avLst/>
          </a:prstGeom>
          <a:noFill/>
        </p:spPr>
        <p:txBody>
          <a:bodyPr wrap="square" rtlCol="0">
            <a:spAutoFit/>
          </a:bodyPr>
          <a:lstStyle/>
          <a:p>
            <a:r>
              <a:rPr lang="en-US" dirty="0"/>
              <a:t>Return</a:t>
            </a:r>
          </a:p>
        </p:txBody>
      </p:sp>
      <p:cxnSp>
        <p:nvCxnSpPr>
          <p:cNvPr id="14" name="Straight Arrow Connector 13"/>
          <p:cNvCxnSpPr>
            <a:stCxn id="3" idx="6"/>
            <a:endCxn id="7" idx="2"/>
          </p:cNvCxnSpPr>
          <p:nvPr/>
        </p:nvCxnSpPr>
        <p:spPr>
          <a:xfrm>
            <a:off x="1932962" y="2919721"/>
            <a:ext cx="37817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9" idx="2"/>
          </p:cNvCxnSpPr>
          <p:nvPr/>
        </p:nvCxnSpPr>
        <p:spPr>
          <a:xfrm>
            <a:off x="3631939" y="2889896"/>
            <a:ext cx="53622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999761" y="3262430"/>
            <a:ext cx="5644" cy="4716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180000" flipH="1" flipV="1">
            <a:off x="5458934" y="2892668"/>
            <a:ext cx="565856" cy="2982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p:cNvGrpSpPr/>
          <p:nvPr/>
        </p:nvGrpSpPr>
        <p:grpSpPr>
          <a:xfrm>
            <a:off x="510562" y="1444254"/>
            <a:ext cx="1524000" cy="916667"/>
            <a:chOff x="942109" y="4996074"/>
            <a:chExt cx="1757147" cy="1226884"/>
          </a:xfrm>
        </p:grpSpPr>
        <p:sp>
          <p:nvSpPr>
            <p:cNvPr id="25" name="Freeform 24"/>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a:off x="1932962" y="1429343"/>
            <a:ext cx="2300116" cy="916667"/>
            <a:chOff x="942109" y="4996074"/>
            <a:chExt cx="1757147" cy="1226884"/>
          </a:xfrm>
        </p:grpSpPr>
        <p:sp>
          <p:nvSpPr>
            <p:cNvPr id="30" name="Freeform 29"/>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Connector 30"/>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4636943" y="1429343"/>
            <a:ext cx="414438" cy="916667"/>
            <a:chOff x="942109" y="4996074"/>
            <a:chExt cx="1757147" cy="1226884"/>
          </a:xfrm>
        </p:grpSpPr>
        <p:sp>
          <p:nvSpPr>
            <p:cNvPr id="33" name="Freeform 32"/>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6478362" y="1444254"/>
            <a:ext cx="658775" cy="916667"/>
            <a:chOff x="942109" y="4996074"/>
            <a:chExt cx="1757147" cy="1226884"/>
          </a:xfrm>
        </p:grpSpPr>
        <p:sp>
          <p:nvSpPr>
            <p:cNvPr id="36" name="Freeform 35"/>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188654" y="4641080"/>
            <a:ext cx="3213752" cy="916667"/>
            <a:chOff x="942109" y="4996074"/>
            <a:chExt cx="1757147" cy="1226884"/>
          </a:xfrm>
        </p:grpSpPr>
        <p:sp>
          <p:nvSpPr>
            <p:cNvPr id="39" name="Freeform 38"/>
            <p:cNvSpPr/>
            <p:nvPr/>
          </p:nvSpPr>
          <p:spPr>
            <a:xfrm rot="21385512">
              <a:off x="942109" y="5021977"/>
              <a:ext cx="1757147" cy="1200981"/>
            </a:xfrm>
            <a:custGeom>
              <a:avLst/>
              <a:gdLst>
                <a:gd name="connsiteX0" fmla="*/ 0 w 1757147"/>
                <a:gd name="connsiteY0" fmla="*/ 1074023 h 1200981"/>
                <a:gd name="connsiteX1" fmla="*/ 401782 w 1757147"/>
                <a:gd name="connsiteY1" fmla="*/ 1004750 h 1200981"/>
                <a:gd name="connsiteX2" fmla="*/ 872836 w 1757147"/>
                <a:gd name="connsiteY2" fmla="*/ 62641 h 1200981"/>
                <a:gd name="connsiteX3" fmla="*/ 1177636 w 1757147"/>
                <a:gd name="connsiteY3" fmla="*/ 201187 h 1200981"/>
                <a:gd name="connsiteX4" fmla="*/ 1468582 w 1757147"/>
                <a:gd name="connsiteY4" fmla="*/ 1115587 h 1200981"/>
                <a:gd name="connsiteX5" fmla="*/ 1731818 w 1757147"/>
                <a:gd name="connsiteY5" fmla="*/ 1171005 h 1200981"/>
                <a:gd name="connsiteX6" fmla="*/ 1731818 w 1757147"/>
                <a:gd name="connsiteY6" fmla="*/ 1198714 h 120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7147" h="1200981">
                  <a:moveTo>
                    <a:pt x="0" y="1074023"/>
                  </a:moveTo>
                  <a:cubicBezTo>
                    <a:pt x="128154" y="1123668"/>
                    <a:pt x="256309" y="1173314"/>
                    <a:pt x="401782" y="1004750"/>
                  </a:cubicBezTo>
                  <a:cubicBezTo>
                    <a:pt x="547255" y="836186"/>
                    <a:pt x="743527" y="196568"/>
                    <a:pt x="872836" y="62641"/>
                  </a:cubicBezTo>
                  <a:cubicBezTo>
                    <a:pt x="1002145" y="-71286"/>
                    <a:pt x="1078345" y="25696"/>
                    <a:pt x="1177636" y="201187"/>
                  </a:cubicBezTo>
                  <a:cubicBezTo>
                    <a:pt x="1276927" y="376678"/>
                    <a:pt x="1376218" y="953951"/>
                    <a:pt x="1468582" y="1115587"/>
                  </a:cubicBezTo>
                  <a:cubicBezTo>
                    <a:pt x="1560946" y="1277223"/>
                    <a:pt x="1687945" y="1157151"/>
                    <a:pt x="1731818" y="1171005"/>
                  </a:cubicBezTo>
                  <a:cubicBezTo>
                    <a:pt x="1775691" y="1184859"/>
                    <a:pt x="1753754" y="1191786"/>
                    <a:pt x="1731818" y="1198714"/>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Connector 39"/>
            <p:cNvCxnSpPr/>
            <p:nvPr/>
          </p:nvCxnSpPr>
          <p:spPr>
            <a:xfrm>
              <a:off x="1877542" y="4996074"/>
              <a:ext cx="0" cy="116920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44" name="Straight Arrow Connector 43"/>
          <p:cNvCxnSpPr/>
          <p:nvPr/>
        </p:nvCxnSpPr>
        <p:spPr>
          <a:xfrm>
            <a:off x="221673" y="6303818"/>
            <a:ext cx="7124310" cy="4156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537025" y="6011430"/>
            <a:ext cx="1049872" cy="584775"/>
          </a:xfrm>
          <a:prstGeom prst="rect">
            <a:avLst/>
          </a:prstGeom>
          <a:noFill/>
        </p:spPr>
        <p:txBody>
          <a:bodyPr wrap="square" rtlCol="0">
            <a:spAutoFit/>
          </a:bodyPr>
          <a:lstStyle/>
          <a:p>
            <a:r>
              <a:rPr lang="en-US" sz="3200" dirty="0"/>
              <a:t>Time</a:t>
            </a:r>
          </a:p>
        </p:txBody>
      </p:sp>
    </p:spTree>
    <p:extLst>
      <p:ext uri="{BB962C8B-B14F-4D97-AF65-F5344CB8AC3E}">
        <p14:creationId xmlns:p14="http://schemas.microsoft.com/office/powerpoint/2010/main" val="21697363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2474" y="724408"/>
            <a:ext cx="2840736" cy="1477328"/>
          </a:xfrm>
          <a:prstGeom prst="rect">
            <a:avLst/>
          </a:prstGeom>
          <a:noFill/>
        </p:spPr>
        <p:txBody>
          <a:bodyPr wrap="square" rtlCol="0">
            <a:spAutoFit/>
          </a:bodyPr>
          <a:lstStyle/>
          <a:p>
            <a:r>
              <a:rPr lang="en-US" dirty="0"/>
              <a:t>We will use RapidProm to provide insights surrounding the discovery of a current state order fulfillment and delivery process.</a:t>
            </a:r>
          </a:p>
        </p:txBody>
      </p:sp>
      <p:sp>
        <p:nvSpPr>
          <p:cNvPr id="4" name="TextBox 3">
            <a:extLst>
              <a:ext uri="{FF2B5EF4-FFF2-40B4-BE49-F238E27FC236}">
                <a16:creationId xmlns:a16="http://schemas.microsoft.com/office/drawing/2014/main" id="{CE613A24-1738-4360-BC2B-F429787348D6}"/>
              </a:ext>
            </a:extLst>
          </p:cNvPr>
          <p:cNvSpPr txBox="1"/>
          <p:nvPr/>
        </p:nvSpPr>
        <p:spPr>
          <a:xfrm>
            <a:off x="243840" y="178420"/>
            <a:ext cx="3358004" cy="369332"/>
          </a:xfrm>
          <a:prstGeom prst="rect">
            <a:avLst/>
          </a:prstGeom>
          <a:noFill/>
        </p:spPr>
        <p:txBody>
          <a:bodyPr wrap="square" rtlCol="0">
            <a:spAutoFit/>
          </a:bodyPr>
          <a:lstStyle/>
          <a:p>
            <a:pPr algn="ctr"/>
            <a:r>
              <a:rPr lang="en-US" dirty="0"/>
              <a:t>Dataset 1A-OTD Event Log</a:t>
            </a:r>
          </a:p>
        </p:txBody>
      </p:sp>
      <p:pic>
        <p:nvPicPr>
          <p:cNvPr id="5" name="Picture 4">
            <a:extLst>
              <a:ext uri="{FF2B5EF4-FFF2-40B4-BE49-F238E27FC236}">
                <a16:creationId xmlns:a16="http://schemas.microsoft.com/office/drawing/2014/main" id="{6D3B99B9-4997-4C95-ABA9-72FBA543F2FC}"/>
              </a:ext>
            </a:extLst>
          </p:cNvPr>
          <p:cNvPicPr>
            <a:picLocks noChangeAspect="1"/>
          </p:cNvPicPr>
          <p:nvPr/>
        </p:nvPicPr>
        <p:blipFill>
          <a:blip r:embed="rId2"/>
          <a:stretch>
            <a:fillRect/>
          </a:stretch>
        </p:blipFill>
        <p:spPr>
          <a:xfrm>
            <a:off x="3824286" y="-21305"/>
            <a:ext cx="5299363" cy="6699195"/>
          </a:xfrm>
          <a:prstGeom prst="rect">
            <a:avLst/>
          </a:prstGeom>
        </p:spPr>
      </p:pic>
    </p:spTree>
    <p:extLst>
      <p:ext uri="{BB962C8B-B14F-4D97-AF65-F5344CB8AC3E}">
        <p14:creationId xmlns:p14="http://schemas.microsoft.com/office/powerpoint/2010/main" val="1336645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2221FF-9815-4364-9015-36D07122E000}"/>
              </a:ext>
            </a:extLst>
          </p:cNvPr>
          <p:cNvSpPr txBox="1"/>
          <p:nvPr/>
        </p:nvSpPr>
        <p:spPr>
          <a:xfrm>
            <a:off x="989703" y="1376979"/>
            <a:ext cx="9359153"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t>In data science we leverage event “counts”. Rapidprom is a sophisticated event counter.</a:t>
            </a:r>
          </a:p>
          <a:p>
            <a:endParaRPr lang="en-US" sz="2400" dirty="0"/>
          </a:p>
          <a:p>
            <a:pPr marL="285750" indent="-285750">
              <a:buFont typeface="Arial" panose="020B0604020202020204" pitchFamily="34" charset="0"/>
              <a:buChar char="•"/>
            </a:pPr>
            <a:r>
              <a:rPr lang="en-US" sz="2400" dirty="0"/>
              <a:t>Event counts are directly translatable to frequencies and therefore to event probabilities. </a:t>
            </a:r>
          </a:p>
          <a:p>
            <a:endParaRPr lang="en-US" sz="2400" dirty="0"/>
          </a:p>
          <a:p>
            <a:pPr marL="285750" indent="-285750">
              <a:buFont typeface="Arial" panose="020B0604020202020204" pitchFamily="34" charset="0"/>
              <a:buChar char="•"/>
            </a:pPr>
            <a:r>
              <a:rPr lang="en-US" sz="2400" dirty="0"/>
              <a:t>The principle of “Insufficient reason” suggests that absent information, all courses of action are equally probable. Event counts provide us with the necessary information gain to make decisions.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This opens the door for machine learning classification on business processes. </a:t>
            </a:r>
          </a:p>
        </p:txBody>
      </p:sp>
      <p:sp>
        <p:nvSpPr>
          <p:cNvPr id="3" name="TextBox 2">
            <a:extLst>
              <a:ext uri="{FF2B5EF4-FFF2-40B4-BE49-F238E27FC236}">
                <a16:creationId xmlns:a16="http://schemas.microsoft.com/office/drawing/2014/main" id="{3D07E360-FB00-4DE7-9756-1CC57B5640E2}"/>
              </a:ext>
            </a:extLst>
          </p:cNvPr>
          <p:cNvSpPr txBox="1"/>
          <p:nvPr/>
        </p:nvSpPr>
        <p:spPr>
          <a:xfrm>
            <a:off x="1366221" y="139849"/>
            <a:ext cx="8606118" cy="1077218"/>
          </a:xfrm>
          <a:prstGeom prst="rect">
            <a:avLst/>
          </a:prstGeom>
          <a:noFill/>
        </p:spPr>
        <p:txBody>
          <a:bodyPr wrap="square" rtlCol="0">
            <a:spAutoFit/>
          </a:bodyPr>
          <a:lstStyle/>
          <a:p>
            <a:pPr algn="ctr"/>
            <a:r>
              <a:rPr lang="en-US" sz="3200" dirty="0"/>
              <a:t>Process Mining Helps Process Discovery and Leverages Event “Counting’</a:t>
            </a:r>
          </a:p>
        </p:txBody>
      </p:sp>
    </p:spTree>
    <p:extLst>
      <p:ext uri="{BB962C8B-B14F-4D97-AF65-F5344CB8AC3E}">
        <p14:creationId xmlns:p14="http://schemas.microsoft.com/office/powerpoint/2010/main" val="21147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194" y="219456"/>
            <a:ext cx="11724541" cy="6253904"/>
          </a:xfrm>
          <a:prstGeom prst="rect">
            <a:avLst/>
          </a:prstGeom>
        </p:spPr>
      </p:pic>
    </p:spTree>
    <p:extLst>
      <p:ext uri="{BB962C8B-B14F-4D97-AF65-F5344CB8AC3E}">
        <p14:creationId xmlns:p14="http://schemas.microsoft.com/office/powerpoint/2010/main" val="2833432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10116" y="167148"/>
            <a:ext cx="5319252" cy="369332"/>
          </a:xfrm>
          <a:prstGeom prst="rect">
            <a:avLst/>
          </a:prstGeom>
          <a:noFill/>
        </p:spPr>
        <p:txBody>
          <a:bodyPr wrap="square" rtlCol="0">
            <a:spAutoFit/>
          </a:bodyPr>
          <a:lstStyle/>
          <a:p>
            <a:pPr algn="ctr"/>
            <a:r>
              <a:rPr lang="en-US" dirty="0"/>
              <a:t>Heuristics Miner Shows the Value Stream</a:t>
            </a:r>
          </a:p>
        </p:txBody>
      </p:sp>
      <p:pic>
        <p:nvPicPr>
          <p:cNvPr id="5" name="Picture 4">
            <a:extLst>
              <a:ext uri="{FF2B5EF4-FFF2-40B4-BE49-F238E27FC236}">
                <a16:creationId xmlns:a16="http://schemas.microsoft.com/office/drawing/2014/main" id="{BFB5967B-F019-468E-9302-514E0B2B0C30}"/>
              </a:ext>
            </a:extLst>
          </p:cNvPr>
          <p:cNvPicPr>
            <a:picLocks noChangeAspect="1"/>
          </p:cNvPicPr>
          <p:nvPr/>
        </p:nvPicPr>
        <p:blipFill>
          <a:blip r:embed="rId2"/>
          <a:stretch>
            <a:fillRect/>
          </a:stretch>
        </p:blipFill>
        <p:spPr>
          <a:xfrm>
            <a:off x="1455083" y="658847"/>
            <a:ext cx="9429317" cy="5826812"/>
          </a:xfrm>
          <a:prstGeom prst="rect">
            <a:avLst/>
          </a:prstGeom>
        </p:spPr>
      </p:pic>
      <p:sp>
        <p:nvSpPr>
          <p:cNvPr id="2" name="TextBox 1">
            <a:extLst>
              <a:ext uri="{FF2B5EF4-FFF2-40B4-BE49-F238E27FC236}">
                <a16:creationId xmlns:a16="http://schemas.microsoft.com/office/drawing/2014/main" id="{7D9DA6C2-21A1-45AC-86F3-B1B03AED2D10}"/>
              </a:ext>
            </a:extLst>
          </p:cNvPr>
          <p:cNvSpPr txBox="1"/>
          <p:nvPr/>
        </p:nvSpPr>
        <p:spPr>
          <a:xfrm>
            <a:off x="235527" y="3429000"/>
            <a:ext cx="1072073" cy="923330"/>
          </a:xfrm>
          <a:prstGeom prst="rect">
            <a:avLst/>
          </a:prstGeom>
          <a:noFill/>
        </p:spPr>
        <p:txBody>
          <a:bodyPr wrap="square" rtlCol="0">
            <a:spAutoFit/>
          </a:bodyPr>
          <a:lstStyle/>
          <a:p>
            <a:r>
              <a:rPr lang="en-US" dirty="0"/>
              <a:t>Non Value</a:t>
            </a:r>
          </a:p>
          <a:p>
            <a:r>
              <a:rPr lang="en-US" dirty="0"/>
              <a:t>Steps</a:t>
            </a:r>
          </a:p>
        </p:txBody>
      </p:sp>
      <p:cxnSp>
        <p:nvCxnSpPr>
          <p:cNvPr id="6" name="Straight Arrow Connector 5">
            <a:extLst>
              <a:ext uri="{FF2B5EF4-FFF2-40B4-BE49-F238E27FC236}">
                <a16:creationId xmlns:a16="http://schemas.microsoft.com/office/drawing/2014/main" id="{6DCD71BD-9D07-4A4A-B971-8CF196E0F7C8}"/>
              </a:ext>
            </a:extLst>
          </p:cNvPr>
          <p:cNvCxnSpPr/>
          <p:nvPr/>
        </p:nvCxnSpPr>
        <p:spPr>
          <a:xfrm flipV="1">
            <a:off x="955964" y="3131127"/>
            <a:ext cx="1898072" cy="568037"/>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4D2357D-7C8F-4DCC-9163-FEC4D9616470}"/>
              </a:ext>
            </a:extLst>
          </p:cNvPr>
          <p:cNvCxnSpPr>
            <a:cxnSpLocks/>
          </p:cNvCxnSpPr>
          <p:nvPr/>
        </p:nvCxnSpPr>
        <p:spPr>
          <a:xfrm flipV="1">
            <a:off x="955964" y="2996045"/>
            <a:ext cx="5567499" cy="987138"/>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B39F8E0-72A3-4880-9C15-DDF1988A66F1}"/>
              </a:ext>
            </a:extLst>
          </p:cNvPr>
          <p:cNvSpPr txBox="1"/>
          <p:nvPr/>
        </p:nvSpPr>
        <p:spPr>
          <a:xfrm>
            <a:off x="1750741" y="4438185"/>
            <a:ext cx="1438508" cy="1384995"/>
          </a:xfrm>
          <a:prstGeom prst="rect">
            <a:avLst/>
          </a:prstGeom>
          <a:noFill/>
        </p:spPr>
        <p:txBody>
          <a:bodyPr wrap="square" rtlCol="0">
            <a:spAutoFit/>
          </a:bodyPr>
          <a:lstStyle/>
          <a:p>
            <a:r>
              <a:rPr lang="en-US" sz="1400" dirty="0"/>
              <a:t>21 orders experienced vendor late delivery</a:t>
            </a:r>
          </a:p>
          <a:p>
            <a:endParaRPr lang="en-US" sz="1400" dirty="0"/>
          </a:p>
          <a:p>
            <a:r>
              <a:rPr lang="en-US" sz="1400" dirty="0"/>
              <a:t>33 Sales Orders</a:t>
            </a:r>
          </a:p>
        </p:txBody>
      </p:sp>
      <p:sp>
        <p:nvSpPr>
          <p:cNvPr id="8" name="TextBox 7">
            <a:extLst>
              <a:ext uri="{FF2B5EF4-FFF2-40B4-BE49-F238E27FC236}">
                <a16:creationId xmlns:a16="http://schemas.microsoft.com/office/drawing/2014/main" id="{5B590AF2-01C6-49DF-89F5-C39C0F7C0C78}"/>
              </a:ext>
            </a:extLst>
          </p:cNvPr>
          <p:cNvSpPr txBox="1"/>
          <p:nvPr/>
        </p:nvSpPr>
        <p:spPr>
          <a:xfrm>
            <a:off x="235527" y="4783873"/>
            <a:ext cx="1072073" cy="1200329"/>
          </a:xfrm>
          <a:prstGeom prst="rect">
            <a:avLst/>
          </a:prstGeom>
          <a:noFill/>
        </p:spPr>
        <p:txBody>
          <a:bodyPr wrap="square" rtlCol="0">
            <a:spAutoFit/>
          </a:bodyPr>
          <a:lstStyle/>
          <a:p>
            <a:r>
              <a:rPr lang="en-US" dirty="0"/>
              <a:t>Better than pivot tables</a:t>
            </a:r>
          </a:p>
        </p:txBody>
      </p:sp>
      <p:cxnSp>
        <p:nvCxnSpPr>
          <p:cNvPr id="10" name="Straight Arrow Connector 9">
            <a:extLst>
              <a:ext uri="{FF2B5EF4-FFF2-40B4-BE49-F238E27FC236}">
                <a16:creationId xmlns:a16="http://schemas.microsoft.com/office/drawing/2014/main" id="{7EDC2C85-2BF4-43E9-8946-6254436E1A94}"/>
              </a:ext>
            </a:extLst>
          </p:cNvPr>
          <p:cNvCxnSpPr>
            <a:endCxn id="4" idx="1"/>
          </p:cNvCxnSpPr>
          <p:nvPr/>
        </p:nvCxnSpPr>
        <p:spPr>
          <a:xfrm flipV="1">
            <a:off x="955964" y="5130683"/>
            <a:ext cx="794777" cy="28881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2857338-70CC-49D5-97F8-B9C7873A449C}"/>
              </a:ext>
            </a:extLst>
          </p:cNvPr>
          <p:cNvSpPr txBox="1"/>
          <p:nvPr/>
        </p:nvSpPr>
        <p:spPr>
          <a:xfrm>
            <a:off x="1925782" y="1233055"/>
            <a:ext cx="3695089" cy="369332"/>
          </a:xfrm>
          <a:prstGeom prst="rect">
            <a:avLst/>
          </a:prstGeom>
          <a:noFill/>
        </p:spPr>
        <p:txBody>
          <a:bodyPr wrap="square" rtlCol="0">
            <a:spAutoFit/>
          </a:bodyPr>
          <a:lstStyle/>
          <a:p>
            <a:r>
              <a:rPr lang="en-US" dirty="0"/>
              <a:t>Direct Linkages (Directly Follows)</a:t>
            </a:r>
          </a:p>
        </p:txBody>
      </p:sp>
      <p:cxnSp>
        <p:nvCxnSpPr>
          <p:cNvPr id="12" name="Straight Arrow Connector 11">
            <a:extLst>
              <a:ext uri="{FF2B5EF4-FFF2-40B4-BE49-F238E27FC236}">
                <a16:creationId xmlns:a16="http://schemas.microsoft.com/office/drawing/2014/main" id="{67737414-36E4-4278-8EA9-BFB8DD7DC01F}"/>
              </a:ext>
            </a:extLst>
          </p:cNvPr>
          <p:cNvCxnSpPr/>
          <p:nvPr/>
        </p:nvCxnSpPr>
        <p:spPr>
          <a:xfrm>
            <a:off x="2355273" y="1602387"/>
            <a:ext cx="304800" cy="6281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9196891-C532-4D17-92FA-14E36927CE3C}"/>
              </a:ext>
            </a:extLst>
          </p:cNvPr>
          <p:cNvSpPr txBox="1"/>
          <p:nvPr/>
        </p:nvSpPr>
        <p:spPr>
          <a:xfrm>
            <a:off x="111512" y="6443003"/>
            <a:ext cx="2243761" cy="369332"/>
          </a:xfrm>
          <a:prstGeom prst="rect">
            <a:avLst/>
          </a:prstGeom>
          <a:noFill/>
        </p:spPr>
        <p:txBody>
          <a:bodyPr wrap="square" rtlCol="0">
            <a:spAutoFit/>
          </a:bodyPr>
          <a:lstStyle/>
          <a:p>
            <a:r>
              <a:rPr lang="en-US" dirty="0"/>
              <a:t>Replay Accuracy</a:t>
            </a:r>
          </a:p>
        </p:txBody>
      </p:sp>
      <p:cxnSp>
        <p:nvCxnSpPr>
          <p:cNvPr id="15" name="Straight Arrow Connector 14">
            <a:extLst>
              <a:ext uri="{FF2B5EF4-FFF2-40B4-BE49-F238E27FC236}">
                <a16:creationId xmlns:a16="http://schemas.microsoft.com/office/drawing/2014/main" id="{99A13382-4336-4698-AA9C-F7082F83CA8D}"/>
              </a:ext>
            </a:extLst>
          </p:cNvPr>
          <p:cNvCxnSpPr/>
          <p:nvPr/>
        </p:nvCxnSpPr>
        <p:spPr>
          <a:xfrm flipV="1">
            <a:off x="1750741" y="6331012"/>
            <a:ext cx="512957" cy="3703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482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024FE1-8271-4B0D-9410-A444BCD8473E}"/>
              </a:ext>
            </a:extLst>
          </p:cNvPr>
          <p:cNvPicPr>
            <a:picLocks noChangeAspect="1"/>
          </p:cNvPicPr>
          <p:nvPr/>
        </p:nvPicPr>
        <p:blipFill>
          <a:blip r:embed="rId2"/>
          <a:stretch>
            <a:fillRect/>
          </a:stretch>
        </p:blipFill>
        <p:spPr>
          <a:xfrm>
            <a:off x="991466" y="4066309"/>
            <a:ext cx="10458450" cy="1485900"/>
          </a:xfrm>
          <a:prstGeom prst="rect">
            <a:avLst/>
          </a:prstGeom>
        </p:spPr>
      </p:pic>
      <p:pic>
        <p:nvPicPr>
          <p:cNvPr id="3" name="Picture 2">
            <a:extLst>
              <a:ext uri="{FF2B5EF4-FFF2-40B4-BE49-F238E27FC236}">
                <a16:creationId xmlns:a16="http://schemas.microsoft.com/office/drawing/2014/main" id="{2FBF4F02-2327-49FA-9DDE-BE34C32DF36A}"/>
              </a:ext>
            </a:extLst>
          </p:cNvPr>
          <p:cNvPicPr>
            <a:picLocks noChangeAspect="1"/>
          </p:cNvPicPr>
          <p:nvPr/>
        </p:nvPicPr>
        <p:blipFill>
          <a:blip r:embed="rId3"/>
          <a:stretch>
            <a:fillRect/>
          </a:stretch>
        </p:blipFill>
        <p:spPr>
          <a:xfrm>
            <a:off x="3319029" y="355456"/>
            <a:ext cx="5276850" cy="2905125"/>
          </a:xfrm>
          <a:prstGeom prst="rect">
            <a:avLst/>
          </a:prstGeom>
        </p:spPr>
      </p:pic>
      <p:sp>
        <p:nvSpPr>
          <p:cNvPr id="4" name="Arrow: Down 3">
            <a:extLst>
              <a:ext uri="{FF2B5EF4-FFF2-40B4-BE49-F238E27FC236}">
                <a16:creationId xmlns:a16="http://schemas.microsoft.com/office/drawing/2014/main" id="{01AFA491-4B4F-453E-BB4F-5BB165A07D81}"/>
              </a:ext>
            </a:extLst>
          </p:cNvPr>
          <p:cNvSpPr/>
          <p:nvPr/>
        </p:nvSpPr>
        <p:spPr>
          <a:xfrm>
            <a:off x="5430982" y="3255818"/>
            <a:ext cx="665018" cy="8104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44354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767" y="738769"/>
            <a:ext cx="11496340" cy="3848100"/>
          </a:xfrm>
          <a:prstGeom prst="rect">
            <a:avLst/>
          </a:prstGeom>
        </p:spPr>
      </p:pic>
      <p:sp>
        <p:nvSpPr>
          <p:cNvPr id="3" name="TextBox 2"/>
          <p:cNvSpPr txBox="1"/>
          <p:nvPr/>
        </p:nvSpPr>
        <p:spPr>
          <a:xfrm>
            <a:off x="2078182" y="4946073"/>
            <a:ext cx="8326582" cy="369332"/>
          </a:xfrm>
          <a:prstGeom prst="rect">
            <a:avLst/>
          </a:prstGeom>
          <a:noFill/>
        </p:spPr>
        <p:txBody>
          <a:bodyPr wrap="square" rtlCol="0">
            <a:spAutoFit/>
          </a:bodyPr>
          <a:lstStyle/>
          <a:p>
            <a:pPr algn="ctr"/>
            <a:r>
              <a:rPr lang="en-US" dirty="0"/>
              <a:t>Note the Boolean logic operators</a:t>
            </a:r>
          </a:p>
        </p:txBody>
      </p:sp>
    </p:spTree>
    <p:extLst>
      <p:ext uri="{BB962C8B-B14F-4D97-AF65-F5344CB8AC3E}">
        <p14:creationId xmlns:p14="http://schemas.microsoft.com/office/powerpoint/2010/main" val="2063667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59528" y="475823"/>
            <a:ext cx="7154570" cy="5356941"/>
          </a:xfrm>
          <a:prstGeom prst="rect">
            <a:avLst/>
          </a:prstGeom>
        </p:spPr>
      </p:pic>
    </p:spTree>
    <p:extLst>
      <p:ext uri="{BB962C8B-B14F-4D97-AF65-F5344CB8AC3E}">
        <p14:creationId xmlns:p14="http://schemas.microsoft.com/office/powerpoint/2010/main" val="32977324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77712B5-A150-4207-BB93-7181CDF5F4FE}"/>
              </a:ext>
            </a:extLst>
          </p:cNvPr>
          <p:cNvPicPr>
            <a:picLocks noChangeAspect="1"/>
          </p:cNvPicPr>
          <p:nvPr/>
        </p:nvPicPr>
        <p:blipFill>
          <a:blip r:embed="rId2"/>
          <a:stretch>
            <a:fillRect/>
          </a:stretch>
        </p:blipFill>
        <p:spPr>
          <a:xfrm>
            <a:off x="0" y="624188"/>
            <a:ext cx="12192000" cy="5206211"/>
          </a:xfrm>
          <a:prstGeom prst="rect">
            <a:avLst/>
          </a:prstGeom>
        </p:spPr>
      </p:pic>
    </p:spTree>
    <p:extLst>
      <p:ext uri="{BB962C8B-B14F-4D97-AF65-F5344CB8AC3E}">
        <p14:creationId xmlns:p14="http://schemas.microsoft.com/office/powerpoint/2010/main" val="338432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12855" y="836035"/>
            <a:ext cx="7477125" cy="3190875"/>
          </a:xfrm>
          <a:prstGeom prst="rect">
            <a:avLst/>
          </a:prstGeom>
        </p:spPr>
      </p:pic>
      <p:pic>
        <p:nvPicPr>
          <p:cNvPr id="3" name="Picture 2"/>
          <p:cNvPicPr>
            <a:picLocks noChangeAspect="1"/>
          </p:cNvPicPr>
          <p:nvPr/>
        </p:nvPicPr>
        <p:blipFill>
          <a:blip r:embed="rId3"/>
          <a:stretch>
            <a:fillRect/>
          </a:stretch>
        </p:blipFill>
        <p:spPr>
          <a:xfrm>
            <a:off x="2576945" y="4159394"/>
            <a:ext cx="1219200" cy="1781175"/>
          </a:xfrm>
          <a:prstGeom prst="rect">
            <a:avLst/>
          </a:prstGeom>
        </p:spPr>
      </p:pic>
      <p:sp>
        <p:nvSpPr>
          <p:cNvPr id="4" name="TextBox 3"/>
          <p:cNvSpPr txBox="1"/>
          <p:nvPr/>
        </p:nvSpPr>
        <p:spPr>
          <a:xfrm>
            <a:off x="2412855" y="5940569"/>
            <a:ext cx="1995054" cy="369332"/>
          </a:xfrm>
          <a:prstGeom prst="rect">
            <a:avLst/>
          </a:prstGeom>
          <a:noFill/>
        </p:spPr>
        <p:txBody>
          <a:bodyPr wrap="square" rtlCol="0">
            <a:spAutoFit/>
          </a:bodyPr>
          <a:lstStyle/>
          <a:p>
            <a:r>
              <a:rPr lang="en-US" dirty="0"/>
              <a:t>Exclusive OR</a:t>
            </a:r>
          </a:p>
        </p:txBody>
      </p:sp>
    </p:spTree>
    <p:extLst>
      <p:ext uri="{BB962C8B-B14F-4D97-AF65-F5344CB8AC3E}">
        <p14:creationId xmlns:p14="http://schemas.microsoft.com/office/powerpoint/2010/main" val="641137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8A02B5-1658-4704-9685-FEC537B0B46A}"/>
              </a:ext>
            </a:extLst>
          </p:cNvPr>
          <p:cNvPicPr>
            <a:picLocks noChangeAspect="1"/>
          </p:cNvPicPr>
          <p:nvPr/>
        </p:nvPicPr>
        <p:blipFill>
          <a:blip r:embed="rId2"/>
          <a:stretch>
            <a:fillRect/>
          </a:stretch>
        </p:blipFill>
        <p:spPr>
          <a:xfrm>
            <a:off x="3386669" y="1321076"/>
            <a:ext cx="4923809" cy="3828571"/>
          </a:xfrm>
          <a:prstGeom prst="rect">
            <a:avLst/>
          </a:prstGeom>
        </p:spPr>
      </p:pic>
      <p:sp>
        <p:nvSpPr>
          <p:cNvPr id="3" name="TextBox 2">
            <a:extLst>
              <a:ext uri="{FF2B5EF4-FFF2-40B4-BE49-F238E27FC236}">
                <a16:creationId xmlns:a16="http://schemas.microsoft.com/office/drawing/2014/main" id="{AF0D2BF8-153E-4DA5-BB7A-0E4700424F79}"/>
              </a:ext>
            </a:extLst>
          </p:cNvPr>
          <p:cNvSpPr txBox="1"/>
          <p:nvPr/>
        </p:nvSpPr>
        <p:spPr>
          <a:xfrm>
            <a:off x="1371600" y="201706"/>
            <a:ext cx="9856694" cy="369332"/>
          </a:xfrm>
          <a:prstGeom prst="rect">
            <a:avLst/>
          </a:prstGeom>
          <a:noFill/>
        </p:spPr>
        <p:txBody>
          <a:bodyPr wrap="square" rtlCol="0">
            <a:spAutoFit/>
          </a:bodyPr>
          <a:lstStyle/>
          <a:p>
            <a:pPr algn="ctr"/>
            <a:r>
              <a:rPr lang="en-US" dirty="0"/>
              <a:t>Fuzzy Miner Contains Some Interesting Conformance Checks To Help Assess Repeatability</a:t>
            </a:r>
          </a:p>
        </p:txBody>
      </p:sp>
    </p:spTree>
    <p:extLst>
      <p:ext uri="{BB962C8B-B14F-4D97-AF65-F5344CB8AC3E}">
        <p14:creationId xmlns:p14="http://schemas.microsoft.com/office/powerpoint/2010/main" val="2394925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97E853-6483-4FFE-AF1D-F6CF8CD4BE00}"/>
              </a:ext>
            </a:extLst>
          </p:cNvPr>
          <p:cNvPicPr>
            <a:picLocks noChangeAspect="1"/>
          </p:cNvPicPr>
          <p:nvPr/>
        </p:nvPicPr>
        <p:blipFill>
          <a:blip r:embed="rId2"/>
          <a:stretch>
            <a:fillRect/>
          </a:stretch>
        </p:blipFill>
        <p:spPr>
          <a:xfrm>
            <a:off x="562666" y="186143"/>
            <a:ext cx="11066667" cy="6485714"/>
          </a:xfrm>
          <a:prstGeom prst="rect">
            <a:avLst/>
          </a:prstGeom>
        </p:spPr>
      </p:pic>
      <p:cxnSp>
        <p:nvCxnSpPr>
          <p:cNvPr id="4" name="Straight Arrow Connector 3">
            <a:extLst>
              <a:ext uri="{FF2B5EF4-FFF2-40B4-BE49-F238E27FC236}">
                <a16:creationId xmlns:a16="http://schemas.microsoft.com/office/drawing/2014/main" id="{AF911BF3-7146-4C39-8FE0-42A86C351422}"/>
              </a:ext>
            </a:extLst>
          </p:cNvPr>
          <p:cNvCxnSpPr>
            <a:cxnSpLocks/>
          </p:cNvCxnSpPr>
          <p:nvPr/>
        </p:nvCxnSpPr>
        <p:spPr>
          <a:xfrm>
            <a:off x="9585064" y="2038112"/>
            <a:ext cx="1710465" cy="23994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04A67AC-64CA-43E1-868A-6B4C67F4D2E1}"/>
              </a:ext>
            </a:extLst>
          </p:cNvPr>
          <p:cNvSpPr txBox="1"/>
          <p:nvPr/>
        </p:nvSpPr>
        <p:spPr>
          <a:xfrm>
            <a:off x="9004151" y="1668780"/>
            <a:ext cx="2033195" cy="369332"/>
          </a:xfrm>
          <a:prstGeom prst="rect">
            <a:avLst/>
          </a:prstGeom>
          <a:noFill/>
        </p:spPr>
        <p:txBody>
          <a:bodyPr wrap="square" rtlCol="0">
            <a:spAutoFit/>
          </a:bodyPr>
          <a:lstStyle/>
          <a:p>
            <a:r>
              <a:rPr lang="en-US" dirty="0"/>
              <a:t>Click Here</a:t>
            </a:r>
          </a:p>
        </p:txBody>
      </p:sp>
      <p:pic>
        <p:nvPicPr>
          <p:cNvPr id="7" name="Picture 6">
            <a:extLst>
              <a:ext uri="{FF2B5EF4-FFF2-40B4-BE49-F238E27FC236}">
                <a16:creationId xmlns:a16="http://schemas.microsoft.com/office/drawing/2014/main" id="{D707B485-7A2C-43C0-90E7-4352BA283A56}"/>
              </a:ext>
            </a:extLst>
          </p:cNvPr>
          <p:cNvPicPr>
            <a:picLocks noChangeAspect="1"/>
          </p:cNvPicPr>
          <p:nvPr/>
        </p:nvPicPr>
        <p:blipFill>
          <a:blip r:embed="rId3"/>
          <a:stretch>
            <a:fillRect/>
          </a:stretch>
        </p:blipFill>
        <p:spPr>
          <a:xfrm>
            <a:off x="5060254" y="186143"/>
            <a:ext cx="3685714" cy="6571429"/>
          </a:xfrm>
          <a:prstGeom prst="rect">
            <a:avLst/>
          </a:prstGeom>
        </p:spPr>
      </p:pic>
      <p:grpSp>
        <p:nvGrpSpPr>
          <p:cNvPr id="11" name="Group 10">
            <a:extLst>
              <a:ext uri="{FF2B5EF4-FFF2-40B4-BE49-F238E27FC236}">
                <a16:creationId xmlns:a16="http://schemas.microsoft.com/office/drawing/2014/main" id="{7495FD88-9F46-401C-A8A7-253ABFE7CC0E}"/>
              </a:ext>
            </a:extLst>
          </p:cNvPr>
          <p:cNvGrpSpPr/>
          <p:nvPr/>
        </p:nvGrpSpPr>
        <p:grpSpPr>
          <a:xfrm>
            <a:off x="3593054" y="1853446"/>
            <a:ext cx="2502946" cy="1754326"/>
            <a:chOff x="3593054" y="1853446"/>
            <a:chExt cx="2502946" cy="1754326"/>
          </a:xfrm>
        </p:grpSpPr>
        <p:sp>
          <p:nvSpPr>
            <p:cNvPr id="8" name="TextBox 7">
              <a:extLst>
                <a:ext uri="{FF2B5EF4-FFF2-40B4-BE49-F238E27FC236}">
                  <a16:creationId xmlns:a16="http://schemas.microsoft.com/office/drawing/2014/main" id="{56B7AA10-8472-4E11-8C93-5163387DB594}"/>
                </a:ext>
              </a:extLst>
            </p:cNvPr>
            <p:cNvSpPr txBox="1"/>
            <p:nvPr/>
          </p:nvSpPr>
          <p:spPr>
            <a:xfrm>
              <a:off x="3593054" y="1853446"/>
              <a:ext cx="1333948" cy="1754326"/>
            </a:xfrm>
            <a:prstGeom prst="rect">
              <a:avLst/>
            </a:prstGeom>
            <a:noFill/>
          </p:spPr>
          <p:txBody>
            <a:bodyPr wrap="square" rtlCol="0">
              <a:spAutoFit/>
            </a:bodyPr>
            <a:lstStyle/>
            <a:p>
              <a:r>
                <a:rPr lang="en-US" dirty="0"/>
                <a:t>Customer Complaint for Sales Order #2—Late Delivery</a:t>
              </a:r>
            </a:p>
          </p:txBody>
        </p:sp>
        <p:cxnSp>
          <p:nvCxnSpPr>
            <p:cNvPr id="10" name="Straight Arrow Connector 9">
              <a:extLst>
                <a:ext uri="{FF2B5EF4-FFF2-40B4-BE49-F238E27FC236}">
                  <a16:creationId xmlns:a16="http://schemas.microsoft.com/office/drawing/2014/main" id="{56C4FEB1-6A7D-4C49-B69B-021D8132E910}"/>
                </a:ext>
              </a:extLst>
            </p:cNvPr>
            <p:cNvCxnSpPr/>
            <p:nvPr/>
          </p:nvCxnSpPr>
          <p:spPr>
            <a:xfrm flipV="1">
              <a:off x="4636546" y="2038112"/>
              <a:ext cx="1459454" cy="6190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8987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0E88DE-ED75-4401-AA1B-830998FDC472}"/>
              </a:ext>
            </a:extLst>
          </p:cNvPr>
          <p:cNvSpPr txBox="1"/>
          <p:nvPr/>
        </p:nvSpPr>
        <p:spPr>
          <a:xfrm>
            <a:off x="6402966" y="376743"/>
            <a:ext cx="5761822" cy="923330"/>
          </a:xfrm>
          <a:prstGeom prst="rect">
            <a:avLst/>
          </a:prstGeom>
          <a:noFill/>
        </p:spPr>
        <p:txBody>
          <a:bodyPr wrap="square" rtlCol="0">
            <a:spAutoFit/>
          </a:bodyPr>
          <a:lstStyle/>
          <a:p>
            <a:pPr algn="ctr"/>
            <a:r>
              <a:rPr lang="en-US" dirty="0"/>
              <a:t>We Have Produced a Deliverable (A Validated Workflow that Everyone Agrees Has Enabled the Project to Move Forward</a:t>
            </a:r>
          </a:p>
        </p:txBody>
      </p:sp>
      <p:pic>
        <p:nvPicPr>
          <p:cNvPr id="3" name="Picture 2">
            <a:extLst>
              <a:ext uri="{FF2B5EF4-FFF2-40B4-BE49-F238E27FC236}">
                <a16:creationId xmlns:a16="http://schemas.microsoft.com/office/drawing/2014/main" id="{96C3EC71-533B-4B19-A24D-EA462127EDA8}"/>
              </a:ext>
            </a:extLst>
          </p:cNvPr>
          <p:cNvPicPr>
            <a:picLocks noChangeAspect="1"/>
          </p:cNvPicPr>
          <p:nvPr/>
        </p:nvPicPr>
        <p:blipFill>
          <a:blip r:embed="rId2"/>
          <a:stretch>
            <a:fillRect/>
          </a:stretch>
        </p:blipFill>
        <p:spPr>
          <a:xfrm>
            <a:off x="1907546" y="0"/>
            <a:ext cx="4495420" cy="6957490"/>
          </a:xfrm>
          <a:prstGeom prst="rect">
            <a:avLst/>
          </a:prstGeom>
        </p:spPr>
      </p:pic>
      <p:sp>
        <p:nvSpPr>
          <p:cNvPr id="7" name="Left Brace 6">
            <a:extLst>
              <a:ext uri="{FF2B5EF4-FFF2-40B4-BE49-F238E27FC236}">
                <a16:creationId xmlns:a16="http://schemas.microsoft.com/office/drawing/2014/main" id="{83304E93-9311-4E40-A009-040DC0EDA534}"/>
              </a:ext>
            </a:extLst>
          </p:cNvPr>
          <p:cNvSpPr/>
          <p:nvPr/>
        </p:nvSpPr>
        <p:spPr>
          <a:xfrm>
            <a:off x="2082800" y="3429000"/>
            <a:ext cx="416577" cy="155980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14066282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7713" y="199763"/>
            <a:ext cx="5545393" cy="923330"/>
          </a:xfrm>
          <a:prstGeom prst="rect">
            <a:avLst/>
          </a:prstGeom>
          <a:noFill/>
        </p:spPr>
        <p:txBody>
          <a:bodyPr wrap="square" rtlCol="0">
            <a:spAutoFit/>
          </a:bodyPr>
          <a:lstStyle/>
          <a:p>
            <a:pPr algn="ctr"/>
            <a:r>
              <a:rPr lang="en-US" dirty="0"/>
              <a:t>Your Homework Assignment Dataset 1b Sales Force Productivity Example Using CRM Data</a:t>
            </a:r>
          </a:p>
          <a:p>
            <a:pPr algn="ctr"/>
            <a:r>
              <a:rPr lang="en-US" dirty="0">
                <a:solidFill>
                  <a:srgbClr val="FF0000"/>
                </a:solidFill>
              </a:rPr>
              <a:t>(This is Dataset 1B-Sales Event Log)</a:t>
            </a:r>
          </a:p>
        </p:txBody>
      </p:sp>
      <p:sp>
        <p:nvSpPr>
          <p:cNvPr id="3" name="TextBox 2"/>
          <p:cNvSpPr txBox="1"/>
          <p:nvPr/>
        </p:nvSpPr>
        <p:spPr>
          <a:xfrm>
            <a:off x="578376" y="1175403"/>
            <a:ext cx="11161341" cy="6186309"/>
          </a:xfrm>
          <a:prstGeom prst="rect">
            <a:avLst/>
          </a:prstGeom>
          <a:noFill/>
        </p:spPr>
        <p:txBody>
          <a:bodyPr wrap="square" rtlCol="0">
            <a:spAutoFit/>
          </a:bodyPr>
          <a:lstStyle/>
          <a:p>
            <a:r>
              <a:rPr lang="en-US" dirty="0"/>
              <a:t>Next, the National Sales manager is questioning the effectiveness of the salesforce. The manager asks the data scientist to mine the CRM contact database to determine important insights.</a:t>
            </a:r>
          </a:p>
          <a:p>
            <a:endParaRPr lang="en-US" dirty="0"/>
          </a:p>
          <a:p>
            <a:r>
              <a:rPr lang="en-US" dirty="0"/>
              <a:t>You (the data scientist) is able to look at the database and construct an event log (see next slide) for sales activities between 2010 and 2016.</a:t>
            </a:r>
          </a:p>
          <a:p>
            <a:endParaRPr lang="en-US" dirty="0"/>
          </a:p>
          <a:p>
            <a:r>
              <a:rPr lang="en-US" dirty="0"/>
              <a:t>Your assignment is to go into RapidProm and perform a transactional analysis as appropriate.</a:t>
            </a:r>
          </a:p>
          <a:p>
            <a:endParaRPr lang="en-US" dirty="0"/>
          </a:p>
          <a:p>
            <a:r>
              <a:rPr lang="en-US" dirty="0"/>
              <a:t>What is the insight obtained?</a:t>
            </a:r>
          </a:p>
          <a:p>
            <a:endParaRPr lang="en-US" dirty="0"/>
          </a:p>
          <a:p>
            <a:r>
              <a:rPr lang="en-US" dirty="0"/>
              <a:t>What is the implication for action?</a:t>
            </a:r>
          </a:p>
          <a:p>
            <a:endParaRPr lang="en-US" dirty="0"/>
          </a:p>
          <a:p>
            <a:r>
              <a:rPr lang="en-US" dirty="0"/>
              <a:t>Specifically </a:t>
            </a:r>
          </a:p>
          <a:p>
            <a:endParaRPr lang="en-US" dirty="0"/>
          </a:p>
          <a:p>
            <a:pPr lvl="1"/>
            <a:r>
              <a:rPr lang="en-US" dirty="0"/>
              <a:t>What is the Sales Process?</a:t>
            </a:r>
          </a:p>
          <a:p>
            <a:pPr lvl="1"/>
            <a:r>
              <a:rPr lang="en-US" dirty="0"/>
              <a:t>What are the most important activities affecting project success?</a:t>
            </a:r>
          </a:p>
          <a:p>
            <a:pPr lvl="1"/>
            <a:r>
              <a:rPr lang="en-US" dirty="0"/>
              <a:t>How well is the process meeting its objectives?</a:t>
            </a:r>
          </a:p>
          <a:p>
            <a:pPr lvl="1"/>
            <a:r>
              <a:rPr lang="en-US" dirty="0"/>
              <a:t>How well are the people performing?</a:t>
            </a:r>
          </a:p>
          <a:p>
            <a:pPr lvl="1"/>
            <a:r>
              <a:rPr lang="en-US" dirty="0"/>
              <a:t>What are the apparent root causes of performance problems? </a:t>
            </a:r>
          </a:p>
          <a:p>
            <a:pPr lvl="1"/>
            <a:r>
              <a:rPr lang="en-US" dirty="0"/>
              <a:t>Note: The apparent root causes become hypotheses (i.e. abductive reasoning) for later analysis.</a:t>
            </a:r>
          </a:p>
          <a:p>
            <a:endParaRPr lang="en-US" dirty="0"/>
          </a:p>
          <a:p>
            <a:r>
              <a:rPr lang="en-US" dirty="0"/>
              <a:t>  </a:t>
            </a:r>
          </a:p>
        </p:txBody>
      </p:sp>
    </p:spTree>
    <p:extLst>
      <p:ext uri="{BB962C8B-B14F-4D97-AF65-F5344CB8AC3E}">
        <p14:creationId xmlns:p14="http://schemas.microsoft.com/office/powerpoint/2010/main" val="3365298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F292FB-BD4F-4BA9-AA24-17D936FC6127}"/>
              </a:ext>
            </a:extLst>
          </p:cNvPr>
          <p:cNvSpPr txBox="1"/>
          <p:nvPr/>
        </p:nvSpPr>
        <p:spPr>
          <a:xfrm>
            <a:off x="2475571" y="211873"/>
            <a:ext cx="7705492" cy="1200329"/>
          </a:xfrm>
          <a:prstGeom prst="rect">
            <a:avLst/>
          </a:prstGeom>
          <a:noFill/>
        </p:spPr>
        <p:txBody>
          <a:bodyPr wrap="square" rtlCol="0">
            <a:spAutoFit/>
          </a:bodyPr>
          <a:lstStyle/>
          <a:p>
            <a:pPr algn="ctr"/>
            <a:r>
              <a:rPr lang="en-US" sz="3600" dirty="0"/>
              <a:t>How Do We Define and Measure the Process Accurately and Efficiently?</a:t>
            </a:r>
          </a:p>
        </p:txBody>
      </p:sp>
      <p:pic>
        <p:nvPicPr>
          <p:cNvPr id="4098" name="Picture 2" descr="C:\Users\johna\AppData\Local\Temp\SNAGHTML569b28c5.PNG">
            <a:extLst>
              <a:ext uri="{FF2B5EF4-FFF2-40B4-BE49-F238E27FC236}">
                <a16:creationId xmlns:a16="http://schemas.microsoft.com/office/drawing/2014/main" id="{AB19EBE5-EC49-45FF-8491-D7BF6A898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3681" y="1616255"/>
            <a:ext cx="9330791" cy="4649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5FC31C-4AEF-4FE2-A841-2B60C5D05EE1}"/>
              </a:ext>
            </a:extLst>
          </p:cNvPr>
          <p:cNvSpPr txBox="1"/>
          <p:nvPr/>
        </p:nvSpPr>
        <p:spPr>
          <a:xfrm>
            <a:off x="221673" y="1551709"/>
            <a:ext cx="1274618" cy="369332"/>
          </a:xfrm>
          <a:prstGeom prst="rect">
            <a:avLst/>
          </a:prstGeom>
          <a:noFill/>
        </p:spPr>
        <p:txBody>
          <a:bodyPr wrap="square" rtlCol="0">
            <a:spAutoFit/>
          </a:bodyPr>
          <a:lstStyle/>
          <a:p>
            <a:r>
              <a:rPr lang="en-US" dirty="0"/>
              <a:t>Event Logs</a:t>
            </a:r>
          </a:p>
        </p:txBody>
      </p:sp>
      <p:sp>
        <p:nvSpPr>
          <p:cNvPr id="4" name="TextBox 3">
            <a:extLst>
              <a:ext uri="{FF2B5EF4-FFF2-40B4-BE49-F238E27FC236}">
                <a16:creationId xmlns:a16="http://schemas.microsoft.com/office/drawing/2014/main" id="{71AB8EFD-F5EE-414C-8DE8-3A54C6CB5659}"/>
              </a:ext>
            </a:extLst>
          </p:cNvPr>
          <p:cNvSpPr txBox="1"/>
          <p:nvPr/>
        </p:nvSpPr>
        <p:spPr>
          <a:xfrm>
            <a:off x="96819" y="2732442"/>
            <a:ext cx="1274618" cy="646331"/>
          </a:xfrm>
          <a:prstGeom prst="rect">
            <a:avLst/>
          </a:prstGeom>
          <a:noFill/>
        </p:spPr>
        <p:txBody>
          <a:bodyPr wrap="square" rtlCol="0">
            <a:spAutoFit/>
          </a:bodyPr>
          <a:lstStyle/>
          <a:p>
            <a:r>
              <a:rPr lang="en-US" dirty="0"/>
              <a:t>Event Codes</a:t>
            </a:r>
          </a:p>
        </p:txBody>
      </p:sp>
      <p:cxnSp>
        <p:nvCxnSpPr>
          <p:cNvPr id="7" name="Straight Arrow Connector 6">
            <a:extLst>
              <a:ext uri="{FF2B5EF4-FFF2-40B4-BE49-F238E27FC236}">
                <a16:creationId xmlns:a16="http://schemas.microsoft.com/office/drawing/2014/main" id="{5F231FEB-4886-4778-85E4-02B4820AC30B}"/>
              </a:ext>
            </a:extLst>
          </p:cNvPr>
          <p:cNvCxnSpPr/>
          <p:nvPr/>
        </p:nvCxnSpPr>
        <p:spPr>
          <a:xfrm>
            <a:off x="451821" y="3378773"/>
            <a:ext cx="1323191" cy="6230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9DB0BC6-B1EA-4331-BF1E-26313537C985}"/>
              </a:ext>
            </a:extLst>
          </p:cNvPr>
          <p:cNvSpPr txBox="1"/>
          <p:nvPr/>
        </p:nvSpPr>
        <p:spPr>
          <a:xfrm>
            <a:off x="7143078" y="3173506"/>
            <a:ext cx="4418784" cy="523220"/>
          </a:xfrm>
          <a:prstGeom prst="rect">
            <a:avLst/>
          </a:prstGeom>
          <a:noFill/>
        </p:spPr>
        <p:txBody>
          <a:bodyPr wrap="square" rtlCol="0">
            <a:spAutoFit/>
          </a:bodyPr>
          <a:lstStyle/>
          <a:p>
            <a:r>
              <a:rPr lang="en-US" sz="2800" b="1" dirty="0">
                <a:solidFill>
                  <a:srgbClr val="FF0000"/>
                </a:solidFill>
              </a:rPr>
              <a:t>Other Event Info</a:t>
            </a:r>
          </a:p>
        </p:txBody>
      </p:sp>
    </p:spTree>
    <p:extLst>
      <p:ext uri="{BB962C8B-B14F-4D97-AF65-F5344CB8AC3E}">
        <p14:creationId xmlns:p14="http://schemas.microsoft.com/office/powerpoint/2010/main" val="3336838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B908C1-E4E7-454C-8258-37E81BC23CED}"/>
              </a:ext>
            </a:extLst>
          </p:cNvPr>
          <p:cNvPicPr>
            <a:picLocks noChangeAspect="1"/>
          </p:cNvPicPr>
          <p:nvPr/>
        </p:nvPicPr>
        <p:blipFill>
          <a:blip r:embed="rId2"/>
          <a:stretch>
            <a:fillRect/>
          </a:stretch>
        </p:blipFill>
        <p:spPr>
          <a:xfrm>
            <a:off x="437716" y="1181100"/>
            <a:ext cx="11039475" cy="5676900"/>
          </a:xfrm>
          <a:prstGeom prst="rect">
            <a:avLst/>
          </a:prstGeom>
        </p:spPr>
      </p:pic>
      <p:sp>
        <p:nvSpPr>
          <p:cNvPr id="3" name="TextBox 2">
            <a:extLst>
              <a:ext uri="{FF2B5EF4-FFF2-40B4-BE49-F238E27FC236}">
                <a16:creationId xmlns:a16="http://schemas.microsoft.com/office/drawing/2014/main" id="{887C74F4-4EC2-40A9-A923-4385E563AACD}"/>
              </a:ext>
            </a:extLst>
          </p:cNvPr>
          <p:cNvSpPr txBox="1"/>
          <p:nvPr/>
        </p:nvSpPr>
        <p:spPr>
          <a:xfrm>
            <a:off x="1066798" y="297417"/>
            <a:ext cx="10410393" cy="830997"/>
          </a:xfrm>
          <a:prstGeom prst="rect">
            <a:avLst/>
          </a:prstGeom>
          <a:noFill/>
        </p:spPr>
        <p:txBody>
          <a:bodyPr wrap="square" rtlCol="0">
            <a:spAutoFit/>
          </a:bodyPr>
          <a:lstStyle/>
          <a:p>
            <a:pPr algn="ctr"/>
            <a:r>
              <a:rPr lang="en-US" sz="2400" dirty="0"/>
              <a:t>Example of CRM Transaction Codes Illustrates the Time Saving Value of Process Mining from Event Logs</a:t>
            </a:r>
          </a:p>
        </p:txBody>
      </p:sp>
    </p:spTree>
    <p:extLst>
      <p:ext uri="{BB962C8B-B14F-4D97-AF65-F5344CB8AC3E}">
        <p14:creationId xmlns:p14="http://schemas.microsoft.com/office/powerpoint/2010/main" val="2275033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60F871-5498-462C-B02D-CEE227DCCCD4}"/>
              </a:ext>
            </a:extLst>
          </p:cNvPr>
          <p:cNvSpPr txBox="1"/>
          <p:nvPr/>
        </p:nvSpPr>
        <p:spPr>
          <a:xfrm>
            <a:off x="344129" y="963561"/>
            <a:ext cx="3372465" cy="646331"/>
          </a:xfrm>
          <a:prstGeom prst="rect">
            <a:avLst/>
          </a:prstGeom>
          <a:noFill/>
        </p:spPr>
        <p:txBody>
          <a:bodyPr wrap="square" rtlCol="0">
            <a:spAutoFit/>
          </a:bodyPr>
          <a:lstStyle/>
          <a:p>
            <a:r>
              <a:rPr lang="en-US" dirty="0"/>
              <a:t>Partial View of a CRM Event Log for Homework Assignment 1B.</a:t>
            </a:r>
          </a:p>
        </p:txBody>
      </p:sp>
      <p:pic>
        <p:nvPicPr>
          <p:cNvPr id="4" name="Picture 3">
            <a:extLst>
              <a:ext uri="{FF2B5EF4-FFF2-40B4-BE49-F238E27FC236}">
                <a16:creationId xmlns:a16="http://schemas.microsoft.com/office/drawing/2014/main" id="{866612E6-EEDA-4B3C-9882-CA1AC7693693}"/>
              </a:ext>
            </a:extLst>
          </p:cNvPr>
          <p:cNvPicPr>
            <a:picLocks noChangeAspect="1"/>
          </p:cNvPicPr>
          <p:nvPr/>
        </p:nvPicPr>
        <p:blipFill>
          <a:blip r:embed="rId2"/>
          <a:stretch>
            <a:fillRect/>
          </a:stretch>
        </p:blipFill>
        <p:spPr>
          <a:xfrm>
            <a:off x="3871911" y="366849"/>
            <a:ext cx="4871625" cy="6269478"/>
          </a:xfrm>
          <a:prstGeom prst="rect">
            <a:avLst/>
          </a:prstGeom>
        </p:spPr>
      </p:pic>
    </p:spTree>
    <p:extLst>
      <p:ext uri="{BB962C8B-B14F-4D97-AF65-F5344CB8AC3E}">
        <p14:creationId xmlns:p14="http://schemas.microsoft.com/office/powerpoint/2010/main" val="27735419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1035" y="0"/>
            <a:ext cx="11509930" cy="6858000"/>
          </a:xfrm>
          <a:prstGeom prst="rect">
            <a:avLst/>
          </a:prstGeom>
        </p:spPr>
      </p:pic>
    </p:spTree>
    <p:extLst>
      <p:ext uri="{BB962C8B-B14F-4D97-AF65-F5344CB8AC3E}">
        <p14:creationId xmlns:p14="http://schemas.microsoft.com/office/powerpoint/2010/main" val="3706336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7162" y="671512"/>
            <a:ext cx="11877675" cy="5514975"/>
          </a:xfrm>
          <a:prstGeom prst="rect">
            <a:avLst/>
          </a:prstGeom>
        </p:spPr>
      </p:pic>
    </p:spTree>
    <p:extLst>
      <p:ext uri="{BB962C8B-B14F-4D97-AF65-F5344CB8AC3E}">
        <p14:creationId xmlns:p14="http://schemas.microsoft.com/office/powerpoint/2010/main" val="3240270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41C40FE-65EA-42B6-8C31-C0D3D49E07C6}"/>
              </a:ext>
            </a:extLst>
          </p:cNvPr>
          <p:cNvPicPr>
            <a:picLocks noChangeAspect="1"/>
          </p:cNvPicPr>
          <p:nvPr/>
        </p:nvPicPr>
        <p:blipFill>
          <a:blip r:embed="rId2"/>
          <a:stretch>
            <a:fillRect/>
          </a:stretch>
        </p:blipFill>
        <p:spPr>
          <a:xfrm>
            <a:off x="1176952" y="809952"/>
            <a:ext cx="9838095" cy="5238095"/>
          </a:xfrm>
          <a:prstGeom prst="rect">
            <a:avLst/>
          </a:prstGeom>
        </p:spPr>
      </p:pic>
    </p:spTree>
    <p:extLst>
      <p:ext uri="{BB962C8B-B14F-4D97-AF65-F5344CB8AC3E}">
        <p14:creationId xmlns:p14="http://schemas.microsoft.com/office/powerpoint/2010/main" val="3895487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3143" y="129000"/>
            <a:ext cx="5085714" cy="6600000"/>
          </a:xfrm>
          <a:prstGeom prst="rect">
            <a:avLst/>
          </a:prstGeom>
        </p:spPr>
      </p:pic>
    </p:spTree>
    <p:extLst>
      <p:ext uri="{BB962C8B-B14F-4D97-AF65-F5344CB8AC3E}">
        <p14:creationId xmlns:p14="http://schemas.microsoft.com/office/powerpoint/2010/main" val="3966251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B2CFF8-2948-4383-87BE-2A64D24AB147}"/>
              </a:ext>
            </a:extLst>
          </p:cNvPr>
          <p:cNvPicPr>
            <a:picLocks noChangeAspect="1"/>
          </p:cNvPicPr>
          <p:nvPr/>
        </p:nvPicPr>
        <p:blipFill>
          <a:blip r:embed="rId2"/>
          <a:stretch>
            <a:fillRect/>
          </a:stretch>
        </p:blipFill>
        <p:spPr>
          <a:xfrm>
            <a:off x="0" y="55033"/>
            <a:ext cx="12192000" cy="6747933"/>
          </a:xfrm>
          <a:prstGeom prst="rect">
            <a:avLst/>
          </a:prstGeom>
        </p:spPr>
      </p:pic>
    </p:spTree>
    <p:extLst>
      <p:ext uri="{BB962C8B-B14F-4D97-AF65-F5344CB8AC3E}">
        <p14:creationId xmlns:p14="http://schemas.microsoft.com/office/powerpoint/2010/main" val="31647219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01CB0-5B9D-4325-85D0-6AAAE4CB950F}"/>
              </a:ext>
            </a:extLst>
          </p:cNvPr>
          <p:cNvPicPr>
            <a:picLocks noChangeAspect="1"/>
          </p:cNvPicPr>
          <p:nvPr/>
        </p:nvPicPr>
        <p:blipFill>
          <a:blip r:embed="rId2"/>
          <a:stretch>
            <a:fillRect/>
          </a:stretch>
        </p:blipFill>
        <p:spPr>
          <a:xfrm>
            <a:off x="1604962" y="1653563"/>
            <a:ext cx="8982075" cy="4057650"/>
          </a:xfrm>
          <a:prstGeom prst="rect">
            <a:avLst/>
          </a:prstGeom>
        </p:spPr>
      </p:pic>
      <p:sp>
        <p:nvSpPr>
          <p:cNvPr id="3" name="TextBox 2">
            <a:extLst>
              <a:ext uri="{FF2B5EF4-FFF2-40B4-BE49-F238E27FC236}">
                <a16:creationId xmlns:a16="http://schemas.microsoft.com/office/drawing/2014/main" id="{5B8235E8-F3B7-43BD-AAE1-4731BFADA132}"/>
              </a:ext>
            </a:extLst>
          </p:cNvPr>
          <p:cNvSpPr txBox="1"/>
          <p:nvPr/>
        </p:nvSpPr>
        <p:spPr>
          <a:xfrm>
            <a:off x="2610998" y="429658"/>
            <a:ext cx="7083845" cy="369332"/>
          </a:xfrm>
          <a:prstGeom prst="rect">
            <a:avLst/>
          </a:prstGeom>
          <a:noFill/>
        </p:spPr>
        <p:txBody>
          <a:bodyPr wrap="square" rtlCol="0">
            <a:spAutoFit/>
          </a:bodyPr>
          <a:lstStyle/>
          <a:p>
            <a:r>
              <a:rPr lang="en-US" dirty="0"/>
              <a:t>You May Have to Reduce Thresholds</a:t>
            </a:r>
          </a:p>
        </p:txBody>
      </p:sp>
      <p:cxnSp>
        <p:nvCxnSpPr>
          <p:cNvPr id="5" name="Straight Arrow Connector 4">
            <a:extLst>
              <a:ext uri="{FF2B5EF4-FFF2-40B4-BE49-F238E27FC236}">
                <a16:creationId xmlns:a16="http://schemas.microsoft.com/office/drawing/2014/main" id="{498275DC-B6B7-43B7-92EF-9701AAA9DDE7}"/>
              </a:ext>
            </a:extLst>
          </p:cNvPr>
          <p:cNvCxnSpPr/>
          <p:nvPr/>
        </p:nvCxnSpPr>
        <p:spPr>
          <a:xfrm>
            <a:off x="4417764" y="798990"/>
            <a:ext cx="2588964" cy="23408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02089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CF75D0-CFDD-45FC-87E1-F68070A411E2}"/>
              </a:ext>
            </a:extLst>
          </p:cNvPr>
          <p:cNvPicPr>
            <a:picLocks noChangeAspect="1"/>
          </p:cNvPicPr>
          <p:nvPr/>
        </p:nvPicPr>
        <p:blipFill>
          <a:blip r:embed="rId2"/>
          <a:stretch>
            <a:fillRect/>
          </a:stretch>
        </p:blipFill>
        <p:spPr>
          <a:xfrm>
            <a:off x="1143000" y="128587"/>
            <a:ext cx="9906000" cy="6600825"/>
          </a:xfrm>
          <a:prstGeom prst="rect">
            <a:avLst/>
          </a:prstGeom>
        </p:spPr>
      </p:pic>
    </p:spTree>
    <p:extLst>
      <p:ext uri="{BB962C8B-B14F-4D97-AF65-F5344CB8AC3E}">
        <p14:creationId xmlns:p14="http://schemas.microsoft.com/office/powerpoint/2010/main" val="33816839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364685" cy="6629400"/>
          </a:xfrm>
          <a:prstGeom prst="rect">
            <a:avLst/>
          </a:prstGeom>
        </p:spPr>
      </p:pic>
    </p:spTree>
    <p:extLst>
      <p:ext uri="{BB962C8B-B14F-4D97-AF65-F5344CB8AC3E}">
        <p14:creationId xmlns:p14="http://schemas.microsoft.com/office/powerpoint/2010/main" val="35346069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6312" y="2786062"/>
            <a:ext cx="10239375" cy="1285875"/>
          </a:xfrm>
          <a:prstGeom prst="rect">
            <a:avLst/>
          </a:prstGeom>
        </p:spPr>
      </p:pic>
      <p:sp>
        <p:nvSpPr>
          <p:cNvPr id="3" name="TextBox 2"/>
          <p:cNvSpPr txBox="1"/>
          <p:nvPr/>
        </p:nvSpPr>
        <p:spPr>
          <a:xfrm>
            <a:off x="942109" y="1440873"/>
            <a:ext cx="8603673" cy="369332"/>
          </a:xfrm>
          <a:prstGeom prst="rect">
            <a:avLst/>
          </a:prstGeom>
          <a:noFill/>
        </p:spPr>
        <p:txBody>
          <a:bodyPr wrap="square" rtlCol="0">
            <a:spAutoFit/>
          </a:bodyPr>
          <a:lstStyle/>
          <a:p>
            <a:pPr algn="ctr"/>
            <a:r>
              <a:rPr lang="en-US" dirty="0"/>
              <a:t>Inductive Visual Miner (Optionally)</a:t>
            </a:r>
          </a:p>
        </p:txBody>
      </p:sp>
    </p:spTree>
    <p:extLst>
      <p:ext uri="{BB962C8B-B14F-4D97-AF65-F5344CB8AC3E}">
        <p14:creationId xmlns:p14="http://schemas.microsoft.com/office/powerpoint/2010/main" val="3323048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79107" y="0"/>
            <a:ext cx="10833786" cy="6858000"/>
          </a:xfrm>
          <a:prstGeom prst="rect">
            <a:avLst/>
          </a:prstGeom>
        </p:spPr>
      </p:pic>
      <p:sp>
        <p:nvSpPr>
          <p:cNvPr id="3" name="TextBox 2"/>
          <p:cNvSpPr txBox="1"/>
          <p:nvPr/>
        </p:nvSpPr>
        <p:spPr>
          <a:xfrm>
            <a:off x="193964" y="360218"/>
            <a:ext cx="2299854" cy="369332"/>
          </a:xfrm>
          <a:prstGeom prst="rect">
            <a:avLst/>
          </a:prstGeom>
          <a:noFill/>
        </p:spPr>
        <p:txBody>
          <a:bodyPr wrap="square" rtlCol="0">
            <a:spAutoFit/>
          </a:bodyPr>
          <a:lstStyle/>
          <a:p>
            <a:r>
              <a:rPr lang="en-US" dirty="0"/>
              <a:t>Inductive Miner</a:t>
            </a:r>
          </a:p>
        </p:txBody>
      </p:sp>
      <p:sp>
        <p:nvSpPr>
          <p:cNvPr id="4" name="Freeform: Shape 3"/>
          <p:cNvSpPr/>
          <p:nvPr/>
        </p:nvSpPr>
        <p:spPr>
          <a:xfrm>
            <a:off x="9857586" y="3423424"/>
            <a:ext cx="2085370" cy="880947"/>
          </a:xfrm>
          <a:custGeom>
            <a:avLst/>
            <a:gdLst>
              <a:gd name="connsiteX0" fmla="*/ 1617019 w 2085370"/>
              <a:gd name="connsiteY0" fmla="*/ 178420 h 880947"/>
              <a:gd name="connsiteX1" fmla="*/ 1483204 w 2085370"/>
              <a:gd name="connsiteY1" fmla="*/ 144966 h 880947"/>
              <a:gd name="connsiteX2" fmla="*/ 1449751 w 2085370"/>
              <a:gd name="connsiteY2" fmla="*/ 133815 h 880947"/>
              <a:gd name="connsiteX3" fmla="*/ 1204424 w 2085370"/>
              <a:gd name="connsiteY3" fmla="*/ 111513 h 880947"/>
              <a:gd name="connsiteX4" fmla="*/ 925643 w 2085370"/>
              <a:gd name="connsiteY4" fmla="*/ 89210 h 880947"/>
              <a:gd name="connsiteX5" fmla="*/ 847585 w 2085370"/>
              <a:gd name="connsiteY5" fmla="*/ 66908 h 880947"/>
              <a:gd name="connsiteX6" fmla="*/ 814131 w 2085370"/>
              <a:gd name="connsiteY6" fmla="*/ 55756 h 880947"/>
              <a:gd name="connsiteX7" fmla="*/ 758375 w 2085370"/>
              <a:gd name="connsiteY7" fmla="*/ 44605 h 880947"/>
              <a:gd name="connsiteX8" fmla="*/ 713770 w 2085370"/>
              <a:gd name="connsiteY8" fmla="*/ 33454 h 880947"/>
              <a:gd name="connsiteX9" fmla="*/ 546502 w 2085370"/>
              <a:gd name="connsiteY9" fmla="*/ 22303 h 880947"/>
              <a:gd name="connsiteX10" fmla="*/ 368082 w 2085370"/>
              <a:gd name="connsiteY10" fmla="*/ 33454 h 880947"/>
              <a:gd name="connsiteX11" fmla="*/ 278873 w 2085370"/>
              <a:gd name="connsiteY11" fmla="*/ 78059 h 880947"/>
              <a:gd name="connsiteX12" fmla="*/ 234268 w 2085370"/>
              <a:gd name="connsiteY12" fmla="*/ 89210 h 880947"/>
              <a:gd name="connsiteX13" fmla="*/ 211965 w 2085370"/>
              <a:gd name="connsiteY13" fmla="*/ 111513 h 880947"/>
              <a:gd name="connsiteX14" fmla="*/ 178512 w 2085370"/>
              <a:gd name="connsiteY14" fmla="*/ 133815 h 880947"/>
              <a:gd name="connsiteX15" fmla="*/ 122755 w 2085370"/>
              <a:gd name="connsiteY15" fmla="*/ 178420 h 880947"/>
              <a:gd name="connsiteX16" fmla="*/ 78151 w 2085370"/>
              <a:gd name="connsiteY16" fmla="*/ 245327 h 880947"/>
              <a:gd name="connsiteX17" fmla="*/ 22394 w 2085370"/>
              <a:gd name="connsiteY17" fmla="*/ 312235 h 880947"/>
              <a:gd name="connsiteX18" fmla="*/ 92 w 2085370"/>
              <a:gd name="connsiteY18" fmla="*/ 379142 h 880947"/>
              <a:gd name="connsiteX19" fmla="*/ 11243 w 2085370"/>
              <a:gd name="connsiteY19" fmla="*/ 557561 h 880947"/>
              <a:gd name="connsiteX20" fmla="*/ 44697 w 2085370"/>
              <a:gd name="connsiteY20" fmla="*/ 579864 h 880947"/>
              <a:gd name="connsiteX21" fmla="*/ 111604 w 2085370"/>
              <a:gd name="connsiteY21" fmla="*/ 602166 h 880947"/>
              <a:gd name="connsiteX22" fmla="*/ 145058 w 2085370"/>
              <a:gd name="connsiteY22" fmla="*/ 613317 h 880947"/>
              <a:gd name="connsiteX23" fmla="*/ 200814 w 2085370"/>
              <a:gd name="connsiteY23" fmla="*/ 624469 h 880947"/>
              <a:gd name="connsiteX24" fmla="*/ 267721 w 2085370"/>
              <a:gd name="connsiteY24" fmla="*/ 635620 h 880947"/>
              <a:gd name="connsiteX25" fmla="*/ 301175 w 2085370"/>
              <a:gd name="connsiteY25" fmla="*/ 646771 h 880947"/>
              <a:gd name="connsiteX26" fmla="*/ 323477 w 2085370"/>
              <a:gd name="connsiteY26" fmla="*/ 669074 h 880947"/>
              <a:gd name="connsiteX27" fmla="*/ 401536 w 2085370"/>
              <a:gd name="connsiteY27" fmla="*/ 691376 h 880947"/>
              <a:gd name="connsiteX28" fmla="*/ 434990 w 2085370"/>
              <a:gd name="connsiteY28" fmla="*/ 713678 h 880947"/>
              <a:gd name="connsiteX29" fmla="*/ 501897 w 2085370"/>
              <a:gd name="connsiteY29" fmla="*/ 735981 h 880947"/>
              <a:gd name="connsiteX30" fmla="*/ 579955 w 2085370"/>
              <a:gd name="connsiteY30" fmla="*/ 758283 h 880947"/>
              <a:gd name="connsiteX31" fmla="*/ 613409 w 2085370"/>
              <a:gd name="connsiteY31" fmla="*/ 769435 h 880947"/>
              <a:gd name="connsiteX32" fmla="*/ 758375 w 2085370"/>
              <a:gd name="connsiteY32" fmla="*/ 802888 h 880947"/>
              <a:gd name="connsiteX33" fmla="*/ 936794 w 2085370"/>
              <a:gd name="connsiteY33" fmla="*/ 825191 h 880947"/>
              <a:gd name="connsiteX34" fmla="*/ 1115214 w 2085370"/>
              <a:gd name="connsiteY34" fmla="*/ 836342 h 880947"/>
              <a:gd name="connsiteX35" fmla="*/ 1215575 w 2085370"/>
              <a:gd name="connsiteY35" fmla="*/ 847493 h 880947"/>
              <a:gd name="connsiteX36" fmla="*/ 1271331 w 2085370"/>
              <a:gd name="connsiteY36" fmla="*/ 858644 h 880947"/>
              <a:gd name="connsiteX37" fmla="*/ 1315936 w 2085370"/>
              <a:gd name="connsiteY37" fmla="*/ 869796 h 880947"/>
              <a:gd name="connsiteX38" fmla="*/ 1516658 w 2085370"/>
              <a:gd name="connsiteY38" fmla="*/ 880947 h 880947"/>
              <a:gd name="connsiteX39" fmla="*/ 1929253 w 2085370"/>
              <a:gd name="connsiteY39" fmla="*/ 869796 h 880947"/>
              <a:gd name="connsiteX40" fmla="*/ 1951555 w 2085370"/>
              <a:gd name="connsiteY40" fmla="*/ 847493 h 880947"/>
              <a:gd name="connsiteX41" fmla="*/ 2018463 w 2085370"/>
              <a:gd name="connsiteY41" fmla="*/ 791737 h 880947"/>
              <a:gd name="connsiteX42" fmla="*/ 2074219 w 2085370"/>
              <a:gd name="connsiteY42" fmla="*/ 669074 h 880947"/>
              <a:gd name="connsiteX43" fmla="*/ 2085370 w 2085370"/>
              <a:gd name="connsiteY43" fmla="*/ 613317 h 880947"/>
              <a:gd name="connsiteX44" fmla="*/ 2074219 w 2085370"/>
              <a:gd name="connsiteY44" fmla="*/ 434898 h 880947"/>
              <a:gd name="connsiteX45" fmla="*/ 2051916 w 2085370"/>
              <a:gd name="connsiteY45" fmla="*/ 367991 h 880947"/>
              <a:gd name="connsiteX46" fmla="*/ 2040765 w 2085370"/>
              <a:gd name="connsiteY46" fmla="*/ 334537 h 880947"/>
              <a:gd name="connsiteX47" fmla="*/ 2018463 w 2085370"/>
              <a:gd name="connsiteY47" fmla="*/ 278781 h 880947"/>
              <a:gd name="connsiteX48" fmla="*/ 1985009 w 2085370"/>
              <a:gd name="connsiteY48" fmla="*/ 178420 h 880947"/>
              <a:gd name="connsiteX49" fmla="*/ 1973858 w 2085370"/>
              <a:gd name="connsiteY49" fmla="*/ 144966 h 880947"/>
              <a:gd name="connsiteX50" fmla="*/ 1951555 w 2085370"/>
              <a:gd name="connsiteY50" fmla="*/ 122664 h 880947"/>
              <a:gd name="connsiteX51" fmla="*/ 1929253 w 2085370"/>
              <a:gd name="connsiteY51" fmla="*/ 89210 h 880947"/>
              <a:gd name="connsiteX52" fmla="*/ 1895799 w 2085370"/>
              <a:gd name="connsiteY52" fmla="*/ 44605 h 880947"/>
              <a:gd name="connsiteX53" fmla="*/ 1873497 w 2085370"/>
              <a:gd name="connsiteY53" fmla="*/ 11152 h 880947"/>
              <a:gd name="connsiteX54" fmla="*/ 1828892 w 2085370"/>
              <a:gd name="connsiteY54" fmla="*/ 0 h 880947"/>
              <a:gd name="connsiteX55" fmla="*/ 1784287 w 2085370"/>
              <a:gd name="connsiteY55" fmla="*/ 11152 h 880947"/>
              <a:gd name="connsiteX56" fmla="*/ 1717380 w 2085370"/>
              <a:gd name="connsiteY56" fmla="*/ 55756 h 880947"/>
              <a:gd name="connsiteX57" fmla="*/ 1650473 w 2085370"/>
              <a:gd name="connsiteY57" fmla="*/ 78059 h 880947"/>
              <a:gd name="connsiteX58" fmla="*/ 1617019 w 2085370"/>
              <a:gd name="connsiteY58" fmla="*/ 89210 h 880947"/>
              <a:gd name="connsiteX59" fmla="*/ 1561263 w 2085370"/>
              <a:gd name="connsiteY59" fmla="*/ 122664 h 880947"/>
              <a:gd name="connsiteX60" fmla="*/ 1538960 w 2085370"/>
              <a:gd name="connsiteY60" fmla="*/ 144966 h 880947"/>
              <a:gd name="connsiteX61" fmla="*/ 1505507 w 2085370"/>
              <a:gd name="connsiteY61" fmla="*/ 156117 h 88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85370" h="880947">
                <a:moveTo>
                  <a:pt x="1617019" y="178420"/>
                </a:moveTo>
                <a:cubicBezTo>
                  <a:pt x="1515564" y="137837"/>
                  <a:pt x="1609041" y="170133"/>
                  <a:pt x="1483204" y="144966"/>
                </a:cubicBezTo>
                <a:cubicBezTo>
                  <a:pt x="1471678" y="142661"/>
                  <a:pt x="1461345" y="135747"/>
                  <a:pt x="1449751" y="133815"/>
                </a:cubicBezTo>
                <a:cubicBezTo>
                  <a:pt x="1390703" y="123974"/>
                  <a:pt x="1254111" y="115654"/>
                  <a:pt x="1204424" y="111513"/>
                </a:cubicBezTo>
                <a:cubicBezTo>
                  <a:pt x="918651" y="87698"/>
                  <a:pt x="1263956" y="113375"/>
                  <a:pt x="925643" y="89210"/>
                </a:cubicBezTo>
                <a:cubicBezTo>
                  <a:pt x="845420" y="62469"/>
                  <a:pt x="945617" y="94918"/>
                  <a:pt x="847585" y="66908"/>
                </a:cubicBezTo>
                <a:cubicBezTo>
                  <a:pt x="836283" y="63679"/>
                  <a:pt x="825535" y="58607"/>
                  <a:pt x="814131" y="55756"/>
                </a:cubicBezTo>
                <a:cubicBezTo>
                  <a:pt x="795744" y="51159"/>
                  <a:pt x="776877" y="48716"/>
                  <a:pt x="758375" y="44605"/>
                </a:cubicBezTo>
                <a:cubicBezTo>
                  <a:pt x="743414" y="41280"/>
                  <a:pt x="729012" y="35058"/>
                  <a:pt x="713770" y="33454"/>
                </a:cubicBezTo>
                <a:cubicBezTo>
                  <a:pt x="658197" y="27604"/>
                  <a:pt x="602258" y="26020"/>
                  <a:pt x="546502" y="22303"/>
                </a:cubicBezTo>
                <a:cubicBezTo>
                  <a:pt x="487029" y="26020"/>
                  <a:pt x="426419" y="21301"/>
                  <a:pt x="368082" y="33454"/>
                </a:cubicBezTo>
                <a:cubicBezTo>
                  <a:pt x="335535" y="40235"/>
                  <a:pt x="311127" y="69996"/>
                  <a:pt x="278873" y="78059"/>
                </a:cubicBezTo>
                <a:lnTo>
                  <a:pt x="234268" y="89210"/>
                </a:lnTo>
                <a:cubicBezTo>
                  <a:pt x="226834" y="96644"/>
                  <a:pt x="220175" y="104945"/>
                  <a:pt x="211965" y="111513"/>
                </a:cubicBezTo>
                <a:cubicBezTo>
                  <a:pt x="201500" y="119885"/>
                  <a:pt x="187989" y="124338"/>
                  <a:pt x="178512" y="133815"/>
                </a:cubicBezTo>
                <a:cubicBezTo>
                  <a:pt x="128073" y="184254"/>
                  <a:pt x="187882" y="156712"/>
                  <a:pt x="122755" y="178420"/>
                </a:cubicBezTo>
                <a:cubicBezTo>
                  <a:pt x="107887" y="200722"/>
                  <a:pt x="97104" y="226374"/>
                  <a:pt x="78151" y="245327"/>
                </a:cubicBezTo>
                <a:cubicBezTo>
                  <a:pt x="42706" y="280772"/>
                  <a:pt x="62156" y="259219"/>
                  <a:pt x="22394" y="312235"/>
                </a:cubicBezTo>
                <a:cubicBezTo>
                  <a:pt x="14960" y="334537"/>
                  <a:pt x="-1374" y="355679"/>
                  <a:pt x="92" y="379142"/>
                </a:cubicBezTo>
                <a:cubicBezTo>
                  <a:pt x="3809" y="438615"/>
                  <a:pt x="-1684" y="499391"/>
                  <a:pt x="11243" y="557561"/>
                </a:cubicBezTo>
                <a:cubicBezTo>
                  <a:pt x="14150" y="570644"/>
                  <a:pt x="32450" y="574421"/>
                  <a:pt x="44697" y="579864"/>
                </a:cubicBezTo>
                <a:cubicBezTo>
                  <a:pt x="66180" y="589412"/>
                  <a:pt x="89302" y="594732"/>
                  <a:pt x="111604" y="602166"/>
                </a:cubicBezTo>
                <a:cubicBezTo>
                  <a:pt x="122755" y="605883"/>
                  <a:pt x="133532" y="611012"/>
                  <a:pt x="145058" y="613317"/>
                </a:cubicBezTo>
                <a:lnTo>
                  <a:pt x="200814" y="624469"/>
                </a:lnTo>
                <a:cubicBezTo>
                  <a:pt x="223059" y="628514"/>
                  <a:pt x="245649" y="630715"/>
                  <a:pt x="267721" y="635620"/>
                </a:cubicBezTo>
                <a:cubicBezTo>
                  <a:pt x="279196" y="638170"/>
                  <a:pt x="290024" y="643054"/>
                  <a:pt x="301175" y="646771"/>
                </a:cubicBezTo>
                <a:cubicBezTo>
                  <a:pt x="308609" y="654205"/>
                  <a:pt x="314462" y="663665"/>
                  <a:pt x="323477" y="669074"/>
                </a:cubicBezTo>
                <a:cubicBezTo>
                  <a:pt x="334903" y="675930"/>
                  <a:pt x="393205" y="689293"/>
                  <a:pt x="401536" y="691376"/>
                </a:cubicBezTo>
                <a:cubicBezTo>
                  <a:pt x="412687" y="698810"/>
                  <a:pt x="422743" y="708235"/>
                  <a:pt x="434990" y="713678"/>
                </a:cubicBezTo>
                <a:cubicBezTo>
                  <a:pt x="456473" y="723226"/>
                  <a:pt x="479595" y="728547"/>
                  <a:pt x="501897" y="735981"/>
                </a:cubicBezTo>
                <a:cubicBezTo>
                  <a:pt x="582107" y="762718"/>
                  <a:pt x="481943" y="730279"/>
                  <a:pt x="579955" y="758283"/>
                </a:cubicBezTo>
                <a:cubicBezTo>
                  <a:pt x="591257" y="761512"/>
                  <a:pt x="602069" y="766342"/>
                  <a:pt x="613409" y="769435"/>
                </a:cubicBezTo>
                <a:cubicBezTo>
                  <a:pt x="654330" y="780595"/>
                  <a:pt x="713792" y="795458"/>
                  <a:pt x="758375" y="802888"/>
                </a:cubicBezTo>
                <a:cubicBezTo>
                  <a:pt x="803689" y="810440"/>
                  <a:pt x="894916" y="821841"/>
                  <a:pt x="936794" y="825191"/>
                </a:cubicBezTo>
                <a:cubicBezTo>
                  <a:pt x="996194" y="829943"/>
                  <a:pt x="1055814" y="831590"/>
                  <a:pt x="1115214" y="836342"/>
                </a:cubicBezTo>
                <a:cubicBezTo>
                  <a:pt x="1148766" y="839026"/>
                  <a:pt x="1182254" y="842733"/>
                  <a:pt x="1215575" y="847493"/>
                </a:cubicBezTo>
                <a:cubicBezTo>
                  <a:pt x="1234338" y="850173"/>
                  <a:pt x="1252829" y="854532"/>
                  <a:pt x="1271331" y="858644"/>
                </a:cubicBezTo>
                <a:cubicBezTo>
                  <a:pt x="1286292" y="861969"/>
                  <a:pt x="1300673" y="868408"/>
                  <a:pt x="1315936" y="869796"/>
                </a:cubicBezTo>
                <a:cubicBezTo>
                  <a:pt x="1382671" y="875863"/>
                  <a:pt x="1449751" y="877230"/>
                  <a:pt x="1516658" y="880947"/>
                </a:cubicBezTo>
                <a:cubicBezTo>
                  <a:pt x="1654190" y="877230"/>
                  <a:pt x="1792076" y="880348"/>
                  <a:pt x="1929253" y="869796"/>
                </a:cubicBezTo>
                <a:cubicBezTo>
                  <a:pt x="1939736" y="868990"/>
                  <a:pt x="1943345" y="854061"/>
                  <a:pt x="1951555" y="847493"/>
                </a:cubicBezTo>
                <a:cubicBezTo>
                  <a:pt x="2029187" y="785387"/>
                  <a:pt x="1938988" y="871212"/>
                  <a:pt x="2018463" y="791737"/>
                </a:cubicBezTo>
                <a:cubicBezTo>
                  <a:pt x="2037684" y="753294"/>
                  <a:pt x="2063387" y="712402"/>
                  <a:pt x="2074219" y="669074"/>
                </a:cubicBezTo>
                <a:cubicBezTo>
                  <a:pt x="2078816" y="650686"/>
                  <a:pt x="2081653" y="631903"/>
                  <a:pt x="2085370" y="613317"/>
                </a:cubicBezTo>
                <a:cubicBezTo>
                  <a:pt x="2081653" y="553844"/>
                  <a:pt x="2082270" y="493941"/>
                  <a:pt x="2074219" y="434898"/>
                </a:cubicBezTo>
                <a:cubicBezTo>
                  <a:pt x="2071043" y="411605"/>
                  <a:pt x="2059350" y="390293"/>
                  <a:pt x="2051916" y="367991"/>
                </a:cubicBezTo>
                <a:cubicBezTo>
                  <a:pt x="2048199" y="356840"/>
                  <a:pt x="2045130" y="345451"/>
                  <a:pt x="2040765" y="334537"/>
                </a:cubicBezTo>
                <a:cubicBezTo>
                  <a:pt x="2033331" y="315952"/>
                  <a:pt x="2024215" y="297954"/>
                  <a:pt x="2018463" y="278781"/>
                </a:cubicBezTo>
                <a:cubicBezTo>
                  <a:pt x="1968337" y="111690"/>
                  <a:pt x="2047113" y="323329"/>
                  <a:pt x="1985009" y="178420"/>
                </a:cubicBezTo>
                <a:cubicBezTo>
                  <a:pt x="1980379" y="167616"/>
                  <a:pt x="1979906" y="155045"/>
                  <a:pt x="1973858" y="144966"/>
                </a:cubicBezTo>
                <a:cubicBezTo>
                  <a:pt x="1968449" y="135951"/>
                  <a:pt x="1958123" y="130874"/>
                  <a:pt x="1951555" y="122664"/>
                </a:cubicBezTo>
                <a:cubicBezTo>
                  <a:pt x="1943183" y="112199"/>
                  <a:pt x="1937043" y="100116"/>
                  <a:pt x="1929253" y="89210"/>
                </a:cubicBezTo>
                <a:cubicBezTo>
                  <a:pt x="1918450" y="74086"/>
                  <a:pt x="1906602" y="59729"/>
                  <a:pt x="1895799" y="44605"/>
                </a:cubicBezTo>
                <a:cubicBezTo>
                  <a:pt x="1888009" y="33699"/>
                  <a:pt x="1884648" y="18586"/>
                  <a:pt x="1873497" y="11152"/>
                </a:cubicBezTo>
                <a:cubicBezTo>
                  <a:pt x="1860745" y="2651"/>
                  <a:pt x="1843760" y="3717"/>
                  <a:pt x="1828892" y="0"/>
                </a:cubicBezTo>
                <a:cubicBezTo>
                  <a:pt x="1814024" y="3717"/>
                  <a:pt x="1797995" y="4298"/>
                  <a:pt x="1784287" y="11152"/>
                </a:cubicBezTo>
                <a:cubicBezTo>
                  <a:pt x="1760313" y="23139"/>
                  <a:pt x="1742808" y="47280"/>
                  <a:pt x="1717380" y="55756"/>
                </a:cubicBezTo>
                <a:lnTo>
                  <a:pt x="1650473" y="78059"/>
                </a:lnTo>
                <a:lnTo>
                  <a:pt x="1617019" y="89210"/>
                </a:lnTo>
                <a:cubicBezTo>
                  <a:pt x="1560510" y="145719"/>
                  <a:pt x="1633640" y="79239"/>
                  <a:pt x="1561263" y="122664"/>
                </a:cubicBezTo>
                <a:cubicBezTo>
                  <a:pt x="1552248" y="128073"/>
                  <a:pt x="1547975" y="139557"/>
                  <a:pt x="1538960" y="144966"/>
                </a:cubicBezTo>
                <a:cubicBezTo>
                  <a:pt x="1528881" y="151013"/>
                  <a:pt x="1505507" y="156117"/>
                  <a:pt x="1505507" y="156117"/>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23347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johna\AppData\Local\Temp\SNAGHTML23eebcd4.PNG">
            <a:extLst>
              <a:ext uri="{FF2B5EF4-FFF2-40B4-BE49-F238E27FC236}">
                <a16:creationId xmlns:a16="http://schemas.microsoft.com/office/drawing/2014/main" id="{5E97441D-EBFD-4EAD-BC20-0B0F2377BE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86" y="21568"/>
            <a:ext cx="6691313"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7DA2E511-B812-41F7-B962-17A1A059F4EE}"/>
              </a:ext>
            </a:extLst>
          </p:cNvPr>
          <p:cNvSpPr/>
          <p:nvPr/>
        </p:nvSpPr>
        <p:spPr>
          <a:xfrm>
            <a:off x="983831" y="1434344"/>
            <a:ext cx="775855" cy="4987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933DD19-0264-4ECC-9FFD-F403E8775DB3}"/>
              </a:ext>
            </a:extLst>
          </p:cNvPr>
          <p:cNvSpPr/>
          <p:nvPr/>
        </p:nvSpPr>
        <p:spPr>
          <a:xfrm>
            <a:off x="1806181" y="5748058"/>
            <a:ext cx="775855" cy="4987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7E9B4B6A-66AA-4AD7-8C22-E9FB8CFA73E3}"/>
              </a:ext>
            </a:extLst>
          </p:cNvPr>
          <p:cNvCxnSpPr>
            <a:cxnSpLocks/>
            <a:stCxn id="5" idx="6"/>
          </p:cNvCxnSpPr>
          <p:nvPr/>
        </p:nvCxnSpPr>
        <p:spPr>
          <a:xfrm>
            <a:off x="1759686" y="1683726"/>
            <a:ext cx="6227330" cy="17452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7777361-AF89-4464-8716-0EAE04892ECD}"/>
              </a:ext>
            </a:extLst>
          </p:cNvPr>
          <p:cNvSpPr txBox="1"/>
          <p:nvPr/>
        </p:nvSpPr>
        <p:spPr>
          <a:xfrm>
            <a:off x="8389110" y="3203543"/>
            <a:ext cx="2866803" cy="2062103"/>
          </a:xfrm>
          <a:prstGeom prst="rect">
            <a:avLst/>
          </a:prstGeom>
          <a:noFill/>
        </p:spPr>
        <p:txBody>
          <a:bodyPr wrap="square" rtlCol="0">
            <a:spAutoFit/>
          </a:bodyPr>
          <a:lstStyle/>
          <a:p>
            <a:r>
              <a:rPr lang="en-US" sz="3200" dirty="0"/>
              <a:t>Identify and Remove Potential  Bottlenecks</a:t>
            </a:r>
          </a:p>
        </p:txBody>
      </p:sp>
      <p:sp>
        <p:nvSpPr>
          <p:cNvPr id="12" name="Left Brace 11">
            <a:extLst>
              <a:ext uri="{FF2B5EF4-FFF2-40B4-BE49-F238E27FC236}">
                <a16:creationId xmlns:a16="http://schemas.microsoft.com/office/drawing/2014/main" id="{B0D226F6-59AD-4CCC-9D8B-D6D3E93EFC31}"/>
              </a:ext>
            </a:extLst>
          </p:cNvPr>
          <p:cNvSpPr/>
          <p:nvPr/>
        </p:nvSpPr>
        <p:spPr>
          <a:xfrm>
            <a:off x="7987016" y="3246581"/>
            <a:ext cx="402094" cy="1976026"/>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D6B855FD-55FF-42AC-970D-2352A331130E}"/>
              </a:ext>
            </a:extLst>
          </p:cNvPr>
          <p:cNvSpPr txBox="1"/>
          <p:nvPr/>
        </p:nvSpPr>
        <p:spPr>
          <a:xfrm>
            <a:off x="7987016" y="5378726"/>
            <a:ext cx="4138863" cy="369332"/>
          </a:xfrm>
          <a:prstGeom prst="rect">
            <a:avLst/>
          </a:prstGeom>
          <a:noFill/>
        </p:spPr>
        <p:txBody>
          <a:bodyPr wrap="square" rtlCol="0">
            <a:spAutoFit/>
          </a:bodyPr>
          <a:lstStyle/>
          <a:p>
            <a:r>
              <a:rPr lang="en-US" dirty="0"/>
              <a:t>Process Mining Using RapidProm</a:t>
            </a:r>
          </a:p>
        </p:txBody>
      </p:sp>
      <p:sp>
        <p:nvSpPr>
          <p:cNvPr id="6" name="Oval 5">
            <a:extLst>
              <a:ext uri="{FF2B5EF4-FFF2-40B4-BE49-F238E27FC236}">
                <a16:creationId xmlns:a16="http://schemas.microsoft.com/office/drawing/2014/main" id="{38F65B59-8C13-45C1-B397-497A14C8162A}"/>
              </a:ext>
            </a:extLst>
          </p:cNvPr>
          <p:cNvSpPr/>
          <p:nvPr/>
        </p:nvSpPr>
        <p:spPr>
          <a:xfrm>
            <a:off x="527411" y="2604083"/>
            <a:ext cx="775855" cy="49876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1F051DC-F1BD-4F2C-A9CB-A010516634B5}"/>
              </a:ext>
            </a:extLst>
          </p:cNvPr>
          <p:cNvCxnSpPr>
            <a:cxnSpLocks/>
          </p:cNvCxnSpPr>
          <p:nvPr/>
        </p:nvCxnSpPr>
        <p:spPr>
          <a:xfrm>
            <a:off x="1359132" y="2904791"/>
            <a:ext cx="6467056" cy="11592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D418A72-913D-418F-9888-27BB1C1F9CAE}"/>
              </a:ext>
            </a:extLst>
          </p:cNvPr>
          <p:cNvCxnSpPr>
            <a:cxnSpLocks/>
          </p:cNvCxnSpPr>
          <p:nvPr/>
        </p:nvCxnSpPr>
        <p:spPr>
          <a:xfrm flipV="1">
            <a:off x="2582036" y="4965700"/>
            <a:ext cx="5507864" cy="110279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732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A7F174-5FAF-46CB-BA9F-EC6128D6A61D}"/>
              </a:ext>
            </a:extLst>
          </p:cNvPr>
          <p:cNvSpPr txBox="1"/>
          <p:nvPr/>
        </p:nvSpPr>
        <p:spPr>
          <a:xfrm>
            <a:off x="165100" y="1879600"/>
            <a:ext cx="12230100" cy="1569660"/>
          </a:xfrm>
          <a:prstGeom prst="rect">
            <a:avLst/>
          </a:prstGeom>
          <a:noFill/>
        </p:spPr>
        <p:txBody>
          <a:bodyPr wrap="square" rtlCol="0">
            <a:spAutoFit/>
          </a:bodyPr>
          <a:lstStyle/>
          <a:p>
            <a:pPr algn="ctr"/>
            <a:r>
              <a:rPr lang="en-US" sz="2400" dirty="0"/>
              <a:t>Process Mining Reveals the Importance of “Counting” Event Frequencies. Event Counts/Total Opportunities Can Be Translated to Probabilities</a:t>
            </a:r>
          </a:p>
          <a:p>
            <a:pPr algn="ctr"/>
            <a:endParaRPr lang="en-US" sz="2400" dirty="0"/>
          </a:p>
          <a:p>
            <a:pPr algn="ctr"/>
            <a:r>
              <a:rPr lang="en-US" sz="2400" dirty="0"/>
              <a:t>It Introduces the Pareto Principle (AKA--Modal Saliency (e.g. 80-20 rule)</a:t>
            </a:r>
          </a:p>
        </p:txBody>
      </p:sp>
      <p:sp>
        <p:nvSpPr>
          <p:cNvPr id="4" name="TextBox 3">
            <a:extLst>
              <a:ext uri="{FF2B5EF4-FFF2-40B4-BE49-F238E27FC236}">
                <a16:creationId xmlns:a16="http://schemas.microsoft.com/office/drawing/2014/main" id="{5450AE72-C8AC-4C1B-963D-490D8FBBA106}"/>
              </a:ext>
            </a:extLst>
          </p:cNvPr>
          <p:cNvSpPr txBox="1"/>
          <p:nvPr/>
        </p:nvSpPr>
        <p:spPr>
          <a:xfrm>
            <a:off x="469900" y="3429000"/>
            <a:ext cx="11925300" cy="2308324"/>
          </a:xfrm>
          <a:prstGeom prst="rect">
            <a:avLst/>
          </a:prstGeom>
          <a:noFill/>
        </p:spPr>
        <p:txBody>
          <a:bodyPr wrap="square" rtlCol="0">
            <a:spAutoFit/>
          </a:bodyPr>
          <a:lstStyle/>
          <a:p>
            <a:pPr algn="ctr"/>
            <a:r>
              <a:rPr lang="en-US" sz="2400" dirty="0"/>
              <a:t>The Most Important Events Have the Highest Frequencies of Occurrence</a:t>
            </a:r>
          </a:p>
          <a:p>
            <a:pPr algn="ctr"/>
            <a:endParaRPr lang="en-US" sz="2400" dirty="0"/>
          </a:p>
          <a:p>
            <a:pPr algn="ctr"/>
            <a:r>
              <a:rPr lang="en-US" sz="2400" dirty="0"/>
              <a:t>We Also Gain Adequate Insight to Formulate Hypotheses Regarding Root Causes of Problems or New Opportunities</a:t>
            </a:r>
          </a:p>
          <a:p>
            <a:pPr algn="ctr"/>
            <a:endParaRPr lang="en-US" sz="2400" dirty="0"/>
          </a:p>
          <a:p>
            <a:pPr algn="ctr"/>
            <a:r>
              <a:rPr lang="en-US" sz="2400" dirty="0"/>
              <a:t>Also, Recall Our Discussion About the Principle of Insufficient Reason</a:t>
            </a:r>
          </a:p>
        </p:txBody>
      </p:sp>
      <p:sp>
        <p:nvSpPr>
          <p:cNvPr id="2" name="TextBox 1">
            <a:extLst>
              <a:ext uri="{FF2B5EF4-FFF2-40B4-BE49-F238E27FC236}">
                <a16:creationId xmlns:a16="http://schemas.microsoft.com/office/drawing/2014/main" id="{CB5730F4-CECB-4E08-A055-27A69B8D4428}"/>
              </a:ext>
            </a:extLst>
          </p:cNvPr>
          <p:cNvSpPr txBox="1"/>
          <p:nvPr/>
        </p:nvSpPr>
        <p:spPr>
          <a:xfrm>
            <a:off x="575187" y="294968"/>
            <a:ext cx="10899058" cy="1077218"/>
          </a:xfrm>
          <a:prstGeom prst="rect">
            <a:avLst/>
          </a:prstGeom>
          <a:noFill/>
        </p:spPr>
        <p:txBody>
          <a:bodyPr wrap="square" rtlCol="0">
            <a:spAutoFit/>
          </a:bodyPr>
          <a:lstStyle/>
          <a:p>
            <a:pPr algn="ctr"/>
            <a:r>
              <a:rPr lang="en-US" sz="3200" dirty="0"/>
              <a:t>Process Mining Models Can Be Very Helpful For Hypothesis Generation</a:t>
            </a:r>
          </a:p>
        </p:txBody>
      </p:sp>
      <p:sp>
        <p:nvSpPr>
          <p:cNvPr id="5" name="TextBox 4">
            <a:extLst>
              <a:ext uri="{FF2B5EF4-FFF2-40B4-BE49-F238E27FC236}">
                <a16:creationId xmlns:a16="http://schemas.microsoft.com/office/drawing/2014/main" id="{6E98A7E4-307E-44DC-A1DA-9585DF57DB41}"/>
              </a:ext>
            </a:extLst>
          </p:cNvPr>
          <p:cNvSpPr txBox="1"/>
          <p:nvPr/>
        </p:nvSpPr>
        <p:spPr>
          <a:xfrm>
            <a:off x="859093" y="5916701"/>
            <a:ext cx="11146913" cy="646331"/>
          </a:xfrm>
          <a:prstGeom prst="rect">
            <a:avLst/>
          </a:prstGeom>
          <a:noFill/>
        </p:spPr>
        <p:txBody>
          <a:bodyPr wrap="square" rtlCol="0">
            <a:spAutoFit/>
          </a:bodyPr>
          <a:lstStyle/>
          <a:p>
            <a:pPr algn="ctr"/>
            <a:r>
              <a:rPr lang="en-US" sz="3600" dirty="0">
                <a:solidFill>
                  <a:srgbClr val="0070C0"/>
                </a:solidFill>
              </a:rPr>
              <a:t>But We Are Not Quite Ready To Call the Models “Causal”</a:t>
            </a:r>
          </a:p>
        </p:txBody>
      </p:sp>
    </p:spTree>
    <p:extLst>
      <p:ext uri="{BB962C8B-B14F-4D97-AF65-F5344CB8AC3E}">
        <p14:creationId xmlns:p14="http://schemas.microsoft.com/office/powerpoint/2010/main" val="296789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BBD19B-7F3D-4925-AA04-1E55108067AA}"/>
              </a:ext>
            </a:extLst>
          </p:cNvPr>
          <p:cNvSpPr txBox="1"/>
          <p:nvPr/>
        </p:nvSpPr>
        <p:spPr>
          <a:xfrm>
            <a:off x="368599" y="426239"/>
            <a:ext cx="11912301" cy="1569660"/>
          </a:xfrm>
          <a:prstGeom prst="rect">
            <a:avLst/>
          </a:prstGeom>
          <a:noFill/>
        </p:spPr>
        <p:txBody>
          <a:bodyPr wrap="square" rtlCol="0">
            <a:spAutoFit/>
          </a:bodyPr>
          <a:lstStyle/>
          <a:p>
            <a:pPr algn="ctr"/>
            <a:r>
              <a:rPr lang="en-US" sz="3200" i="1" dirty="0"/>
              <a:t>We Now Move On to Apply the Scientific Method to Uncover and Resolve Process Problems/Uncover Opportunities</a:t>
            </a:r>
          </a:p>
          <a:p>
            <a:pPr algn="ctr"/>
            <a:r>
              <a:rPr lang="en-US" sz="3200" i="1" dirty="0"/>
              <a:t>We Will Discuss Prediction: Regression and Classification</a:t>
            </a:r>
          </a:p>
        </p:txBody>
      </p:sp>
      <p:sp>
        <p:nvSpPr>
          <p:cNvPr id="3" name="TextBox 2">
            <a:extLst>
              <a:ext uri="{FF2B5EF4-FFF2-40B4-BE49-F238E27FC236}">
                <a16:creationId xmlns:a16="http://schemas.microsoft.com/office/drawing/2014/main" id="{E288FAE7-9272-4EB4-A7F6-D566012FD7D4}"/>
              </a:ext>
            </a:extLst>
          </p:cNvPr>
          <p:cNvSpPr txBox="1"/>
          <p:nvPr/>
        </p:nvSpPr>
        <p:spPr>
          <a:xfrm>
            <a:off x="736294" y="2489811"/>
            <a:ext cx="10719412" cy="3539430"/>
          </a:xfrm>
          <a:prstGeom prst="rect">
            <a:avLst/>
          </a:prstGeom>
          <a:noFill/>
        </p:spPr>
        <p:txBody>
          <a:bodyPr wrap="square" rtlCol="0">
            <a:spAutoFit/>
          </a:bodyPr>
          <a:lstStyle/>
          <a:p>
            <a:pPr marL="457200" indent="-457200">
              <a:buFont typeface="Arial" panose="020B0604020202020204" pitchFamily="34" charset="0"/>
              <a:buChar char="•"/>
            </a:pPr>
            <a:r>
              <a:rPr lang="en-US" sz="2800" dirty="0"/>
              <a:t>We Always Start with Our Methodology</a:t>
            </a:r>
          </a:p>
          <a:p>
            <a:pPr marL="457200" indent="-457200">
              <a:buFont typeface="Arial" panose="020B0604020202020204" pitchFamily="34" charset="0"/>
              <a:buChar char="•"/>
            </a:pPr>
            <a:r>
              <a:rPr lang="en-US" sz="2800" dirty="0"/>
              <a:t>We Don’t Just Begin Modeling</a:t>
            </a:r>
          </a:p>
          <a:p>
            <a:pPr marL="457200" indent="-457200">
              <a:buFont typeface="Arial" panose="020B0604020202020204" pitchFamily="34" charset="0"/>
              <a:buChar char="•"/>
            </a:pPr>
            <a:r>
              <a:rPr lang="en-US" sz="2800" dirty="0"/>
              <a:t>We Follow a More Methodical Approach </a:t>
            </a:r>
          </a:p>
          <a:p>
            <a:pPr marL="457200" indent="-457200">
              <a:buFont typeface="Arial" panose="020B0604020202020204" pitchFamily="34" charset="0"/>
              <a:buChar char="•"/>
            </a:pPr>
            <a:r>
              <a:rPr lang="en-US" sz="2800" dirty="0"/>
              <a:t>We Combine Good Project Management and Good Data Science Practices</a:t>
            </a:r>
          </a:p>
          <a:p>
            <a:pPr marL="457200" indent="-457200">
              <a:buFont typeface="Arial" panose="020B0604020202020204" pitchFamily="34" charset="0"/>
              <a:buChar char="•"/>
            </a:pPr>
            <a:r>
              <a:rPr lang="en-US" sz="2800" dirty="0"/>
              <a:t>Our Goal Is To Explain, Predict and Provide Guidance for Actions That Improve Performance, Create Value and/or Competitive Advantage.</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33287537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681B68-B8F0-4445-B333-32BBC6C176B3}"/>
              </a:ext>
            </a:extLst>
          </p:cNvPr>
          <p:cNvPicPr>
            <a:picLocks noChangeAspect="1"/>
          </p:cNvPicPr>
          <p:nvPr/>
        </p:nvPicPr>
        <p:blipFill>
          <a:blip r:embed="rId2"/>
          <a:stretch>
            <a:fillRect/>
          </a:stretch>
        </p:blipFill>
        <p:spPr>
          <a:xfrm>
            <a:off x="1181714" y="362333"/>
            <a:ext cx="9828571" cy="6133333"/>
          </a:xfrm>
          <a:prstGeom prst="rect">
            <a:avLst/>
          </a:prstGeom>
        </p:spPr>
      </p:pic>
    </p:spTree>
    <p:extLst>
      <p:ext uri="{BB962C8B-B14F-4D97-AF65-F5344CB8AC3E}">
        <p14:creationId xmlns:p14="http://schemas.microsoft.com/office/powerpoint/2010/main" val="2624844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0E88DE-ED75-4401-AA1B-830998FDC472}"/>
              </a:ext>
            </a:extLst>
          </p:cNvPr>
          <p:cNvSpPr txBox="1"/>
          <p:nvPr/>
        </p:nvSpPr>
        <p:spPr>
          <a:xfrm>
            <a:off x="6292797" y="4582224"/>
            <a:ext cx="5761822" cy="646331"/>
          </a:xfrm>
          <a:prstGeom prst="rect">
            <a:avLst/>
          </a:prstGeom>
          <a:noFill/>
        </p:spPr>
        <p:txBody>
          <a:bodyPr wrap="square" rtlCol="0">
            <a:spAutoFit/>
          </a:bodyPr>
          <a:lstStyle/>
          <a:p>
            <a:pPr algn="ctr"/>
            <a:r>
              <a:rPr lang="en-US" dirty="0"/>
              <a:t>We need to Augment Process Mining with Data Mining to Determine the </a:t>
            </a:r>
            <a:r>
              <a:rPr lang="en-US" b="1" u="sng" dirty="0"/>
              <a:t>Root Causes </a:t>
            </a:r>
            <a:r>
              <a:rPr lang="en-US" dirty="0"/>
              <a:t>of the Problem Scientifically </a:t>
            </a:r>
          </a:p>
        </p:txBody>
      </p:sp>
      <p:pic>
        <p:nvPicPr>
          <p:cNvPr id="3" name="Picture 2">
            <a:extLst>
              <a:ext uri="{FF2B5EF4-FFF2-40B4-BE49-F238E27FC236}">
                <a16:creationId xmlns:a16="http://schemas.microsoft.com/office/drawing/2014/main" id="{96C3EC71-533B-4B19-A24D-EA462127EDA8}"/>
              </a:ext>
            </a:extLst>
          </p:cNvPr>
          <p:cNvPicPr>
            <a:picLocks noChangeAspect="1"/>
          </p:cNvPicPr>
          <p:nvPr/>
        </p:nvPicPr>
        <p:blipFill>
          <a:blip r:embed="rId2"/>
          <a:stretch>
            <a:fillRect/>
          </a:stretch>
        </p:blipFill>
        <p:spPr>
          <a:xfrm>
            <a:off x="1907546" y="0"/>
            <a:ext cx="4495420" cy="6957490"/>
          </a:xfrm>
          <a:prstGeom prst="rect">
            <a:avLst/>
          </a:prstGeom>
        </p:spPr>
      </p:pic>
      <p:sp>
        <p:nvSpPr>
          <p:cNvPr id="6" name="Freeform: Shape 5">
            <a:extLst>
              <a:ext uri="{FF2B5EF4-FFF2-40B4-BE49-F238E27FC236}">
                <a16:creationId xmlns:a16="http://schemas.microsoft.com/office/drawing/2014/main" id="{6B92874B-79A1-42EB-9B96-621F1747B65E}"/>
              </a:ext>
            </a:extLst>
          </p:cNvPr>
          <p:cNvSpPr/>
          <p:nvPr/>
        </p:nvSpPr>
        <p:spPr>
          <a:xfrm>
            <a:off x="2499377" y="4922704"/>
            <a:ext cx="3311758" cy="242371"/>
          </a:xfrm>
          <a:custGeom>
            <a:avLst/>
            <a:gdLst>
              <a:gd name="connsiteX0" fmla="*/ 3200921 w 3311758"/>
              <a:gd name="connsiteY0" fmla="*/ 124691 h 443345"/>
              <a:gd name="connsiteX1" fmla="*/ 2923830 w 3311758"/>
              <a:gd name="connsiteY1" fmla="*/ 138545 h 443345"/>
              <a:gd name="connsiteX2" fmla="*/ 2771430 w 3311758"/>
              <a:gd name="connsiteY2" fmla="*/ 124691 h 443345"/>
              <a:gd name="connsiteX3" fmla="*/ 2591321 w 3311758"/>
              <a:gd name="connsiteY3" fmla="*/ 110836 h 443345"/>
              <a:gd name="connsiteX4" fmla="*/ 2494339 w 3311758"/>
              <a:gd name="connsiteY4" fmla="*/ 96981 h 443345"/>
              <a:gd name="connsiteX5" fmla="*/ 2425067 w 3311758"/>
              <a:gd name="connsiteY5" fmla="*/ 83127 h 443345"/>
              <a:gd name="connsiteX6" fmla="*/ 1579939 w 3311758"/>
              <a:gd name="connsiteY6" fmla="*/ 69272 h 443345"/>
              <a:gd name="connsiteX7" fmla="*/ 1427539 w 3311758"/>
              <a:gd name="connsiteY7" fmla="*/ 41563 h 443345"/>
              <a:gd name="connsiteX8" fmla="*/ 1344412 w 3311758"/>
              <a:gd name="connsiteY8" fmla="*/ 13854 h 443345"/>
              <a:gd name="connsiteX9" fmla="*/ 1302849 w 3311758"/>
              <a:gd name="connsiteY9" fmla="*/ 0 h 443345"/>
              <a:gd name="connsiteX10" fmla="*/ 970339 w 3311758"/>
              <a:gd name="connsiteY10" fmla="*/ 27709 h 443345"/>
              <a:gd name="connsiteX11" fmla="*/ 720958 w 3311758"/>
              <a:gd name="connsiteY11" fmla="*/ 41563 h 443345"/>
              <a:gd name="connsiteX12" fmla="*/ 236049 w 3311758"/>
              <a:gd name="connsiteY12" fmla="*/ 69272 h 443345"/>
              <a:gd name="connsiteX13" fmla="*/ 139067 w 3311758"/>
              <a:gd name="connsiteY13" fmla="*/ 96981 h 443345"/>
              <a:gd name="connsiteX14" fmla="*/ 97503 w 3311758"/>
              <a:gd name="connsiteY14" fmla="*/ 110836 h 443345"/>
              <a:gd name="connsiteX15" fmla="*/ 521 w 3311758"/>
              <a:gd name="connsiteY15" fmla="*/ 138545 h 443345"/>
              <a:gd name="connsiteX16" fmla="*/ 14376 w 3311758"/>
              <a:gd name="connsiteY16" fmla="*/ 360218 h 443345"/>
              <a:gd name="connsiteX17" fmla="*/ 180630 w 3311758"/>
              <a:gd name="connsiteY17" fmla="*/ 429491 h 443345"/>
              <a:gd name="connsiteX18" fmla="*/ 1025758 w 3311758"/>
              <a:gd name="connsiteY18" fmla="*/ 443345 h 443345"/>
              <a:gd name="connsiteX19" fmla="*/ 1676921 w 3311758"/>
              <a:gd name="connsiteY19" fmla="*/ 429491 h 443345"/>
              <a:gd name="connsiteX20" fmla="*/ 1746194 w 3311758"/>
              <a:gd name="connsiteY20" fmla="*/ 415636 h 443345"/>
              <a:gd name="connsiteX21" fmla="*/ 1940158 w 3311758"/>
              <a:gd name="connsiteY21" fmla="*/ 401781 h 443345"/>
              <a:gd name="connsiteX22" fmla="*/ 2535903 w 3311758"/>
              <a:gd name="connsiteY22" fmla="*/ 346363 h 443345"/>
              <a:gd name="connsiteX23" fmla="*/ 3173212 w 3311758"/>
              <a:gd name="connsiteY23" fmla="*/ 318654 h 443345"/>
              <a:gd name="connsiteX24" fmla="*/ 3242485 w 3311758"/>
              <a:gd name="connsiteY24" fmla="*/ 304800 h 443345"/>
              <a:gd name="connsiteX25" fmla="*/ 3311758 w 3311758"/>
              <a:gd name="connsiteY25" fmla="*/ 249381 h 443345"/>
              <a:gd name="connsiteX26" fmla="*/ 3297903 w 3311758"/>
              <a:gd name="connsiteY26" fmla="*/ 152400 h 443345"/>
              <a:gd name="connsiteX27" fmla="*/ 3256339 w 3311758"/>
              <a:gd name="connsiteY27" fmla="*/ 124691 h 443345"/>
              <a:gd name="connsiteX28" fmla="*/ 3159358 w 3311758"/>
              <a:gd name="connsiteY28" fmla="*/ 96981 h 443345"/>
              <a:gd name="connsiteX29" fmla="*/ 3103939 w 3311758"/>
              <a:gd name="connsiteY29" fmla="*/ 110836 h 443345"/>
              <a:gd name="connsiteX30" fmla="*/ 3048521 w 3311758"/>
              <a:gd name="connsiteY30" fmla="*/ 124691 h 443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311758" h="443345">
                <a:moveTo>
                  <a:pt x="3200921" y="124691"/>
                </a:moveTo>
                <a:cubicBezTo>
                  <a:pt x="3108557" y="129309"/>
                  <a:pt x="3016309" y="138545"/>
                  <a:pt x="2923830" y="138545"/>
                </a:cubicBezTo>
                <a:cubicBezTo>
                  <a:pt x="2872821" y="138545"/>
                  <a:pt x="2822263" y="128927"/>
                  <a:pt x="2771430" y="124691"/>
                </a:cubicBezTo>
                <a:cubicBezTo>
                  <a:pt x="2711424" y="119691"/>
                  <a:pt x="2651236" y="116828"/>
                  <a:pt x="2591321" y="110836"/>
                </a:cubicBezTo>
                <a:cubicBezTo>
                  <a:pt x="2558828" y="107587"/>
                  <a:pt x="2526550" y="102350"/>
                  <a:pt x="2494339" y="96981"/>
                </a:cubicBezTo>
                <a:cubicBezTo>
                  <a:pt x="2471111" y="93110"/>
                  <a:pt x="2448604" y="83840"/>
                  <a:pt x="2425067" y="83127"/>
                </a:cubicBezTo>
                <a:cubicBezTo>
                  <a:pt x="2143449" y="74593"/>
                  <a:pt x="1861648" y="73890"/>
                  <a:pt x="1579939" y="69272"/>
                </a:cubicBezTo>
                <a:cubicBezTo>
                  <a:pt x="1511630" y="59514"/>
                  <a:pt x="1486928" y="59380"/>
                  <a:pt x="1427539" y="41563"/>
                </a:cubicBezTo>
                <a:cubicBezTo>
                  <a:pt x="1399563" y="33170"/>
                  <a:pt x="1372121" y="23090"/>
                  <a:pt x="1344412" y="13854"/>
                </a:cubicBezTo>
                <a:lnTo>
                  <a:pt x="1302849" y="0"/>
                </a:lnTo>
                <a:cubicBezTo>
                  <a:pt x="1140780" y="16206"/>
                  <a:pt x="1153372" y="16269"/>
                  <a:pt x="970339" y="27709"/>
                </a:cubicBezTo>
                <a:lnTo>
                  <a:pt x="720958" y="41563"/>
                </a:lnTo>
                <a:cubicBezTo>
                  <a:pt x="253085" y="72754"/>
                  <a:pt x="984345" y="36739"/>
                  <a:pt x="236049" y="69272"/>
                </a:cubicBezTo>
                <a:cubicBezTo>
                  <a:pt x="136392" y="102492"/>
                  <a:pt x="260843" y="62188"/>
                  <a:pt x="139067" y="96981"/>
                </a:cubicBezTo>
                <a:cubicBezTo>
                  <a:pt x="125025" y="100993"/>
                  <a:pt x="111545" y="106824"/>
                  <a:pt x="97503" y="110836"/>
                </a:cubicBezTo>
                <a:cubicBezTo>
                  <a:pt x="-24299" y="145638"/>
                  <a:pt x="100198" y="105321"/>
                  <a:pt x="521" y="138545"/>
                </a:cubicBezTo>
                <a:cubicBezTo>
                  <a:pt x="5139" y="212436"/>
                  <a:pt x="-10082" y="290339"/>
                  <a:pt x="14376" y="360218"/>
                </a:cubicBezTo>
                <a:cubicBezTo>
                  <a:pt x="31710" y="409745"/>
                  <a:pt x="139868" y="428274"/>
                  <a:pt x="180630" y="429491"/>
                </a:cubicBezTo>
                <a:cubicBezTo>
                  <a:pt x="462252" y="437898"/>
                  <a:pt x="744049" y="438727"/>
                  <a:pt x="1025758" y="443345"/>
                </a:cubicBezTo>
                <a:lnTo>
                  <a:pt x="1676921" y="429491"/>
                </a:lnTo>
                <a:cubicBezTo>
                  <a:pt x="1700452" y="428586"/>
                  <a:pt x="1722775" y="418101"/>
                  <a:pt x="1746194" y="415636"/>
                </a:cubicBezTo>
                <a:cubicBezTo>
                  <a:pt x="1810657" y="408850"/>
                  <a:pt x="1875503" y="406399"/>
                  <a:pt x="1940158" y="401781"/>
                </a:cubicBezTo>
                <a:cubicBezTo>
                  <a:pt x="2349114" y="333622"/>
                  <a:pt x="1791951" y="420755"/>
                  <a:pt x="2535903" y="346363"/>
                </a:cubicBezTo>
                <a:cubicBezTo>
                  <a:pt x="2839942" y="315960"/>
                  <a:pt x="2628055" y="333798"/>
                  <a:pt x="3173212" y="318654"/>
                </a:cubicBezTo>
                <a:cubicBezTo>
                  <a:pt x="3196303" y="314036"/>
                  <a:pt x="3220436" y="313068"/>
                  <a:pt x="3242485" y="304800"/>
                </a:cubicBezTo>
                <a:cubicBezTo>
                  <a:pt x="3270451" y="294313"/>
                  <a:pt x="3291469" y="269671"/>
                  <a:pt x="3311758" y="249381"/>
                </a:cubicBezTo>
                <a:cubicBezTo>
                  <a:pt x="3307140" y="217054"/>
                  <a:pt x="3311166" y="182241"/>
                  <a:pt x="3297903" y="152400"/>
                </a:cubicBezTo>
                <a:cubicBezTo>
                  <a:pt x="3291140" y="137184"/>
                  <a:pt x="3271232" y="132138"/>
                  <a:pt x="3256339" y="124691"/>
                </a:cubicBezTo>
                <a:cubicBezTo>
                  <a:pt x="3236461" y="114752"/>
                  <a:pt x="3177116" y="101421"/>
                  <a:pt x="3159358" y="96981"/>
                </a:cubicBezTo>
                <a:cubicBezTo>
                  <a:pt x="3140885" y="101599"/>
                  <a:pt x="3122248" y="105605"/>
                  <a:pt x="3103939" y="110836"/>
                </a:cubicBezTo>
                <a:cubicBezTo>
                  <a:pt x="3050336" y="126152"/>
                  <a:pt x="3079402" y="124691"/>
                  <a:pt x="3048521" y="124691"/>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971508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77" y="158389"/>
            <a:ext cx="11914763" cy="6605967"/>
          </a:xfrm>
          <a:prstGeom prst="rect">
            <a:avLst/>
          </a:prstGeom>
        </p:spPr>
      </p:pic>
      <p:sp>
        <p:nvSpPr>
          <p:cNvPr id="3" name="TextBox 2"/>
          <p:cNvSpPr txBox="1"/>
          <p:nvPr/>
        </p:nvSpPr>
        <p:spPr>
          <a:xfrm>
            <a:off x="1897039" y="158389"/>
            <a:ext cx="9280477" cy="369332"/>
          </a:xfrm>
          <a:prstGeom prst="rect">
            <a:avLst/>
          </a:prstGeom>
          <a:noFill/>
        </p:spPr>
        <p:txBody>
          <a:bodyPr wrap="square" rtlCol="0">
            <a:spAutoFit/>
          </a:bodyPr>
          <a:lstStyle/>
          <a:p>
            <a:pPr algn="ctr"/>
            <a:r>
              <a:rPr lang="en-US" dirty="0"/>
              <a:t>The CRISP-DM Project Methodology---The Pursuit of Causation</a:t>
            </a:r>
          </a:p>
        </p:txBody>
      </p:sp>
    </p:spTree>
    <p:extLst>
      <p:ext uri="{BB962C8B-B14F-4D97-AF65-F5344CB8AC3E}">
        <p14:creationId xmlns:p14="http://schemas.microsoft.com/office/powerpoint/2010/main" val="3925790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39E40A-BB8F-47CE-BAFF-255219BE519F}"/>
              </a:ext>
            </a:extLst>
          </p:cNvPr>
          <p:cNvPicPr>
            <a:picLocks noChangeAspect="1"/>
          </p:cNvPicPr>
          <p:nvPr/>
        </p:nvPicPr>
        <p:blipFill>
          <a:blip r:embed="rId2"/>
          <a:stretch>
            <a:fillRect/>
          </a:stretch>
        </p:blipFill>
        <p:spPr>
          <a:xfrm>
            <a:off x="1044540" y="1264774"/>
            <a:ext cx="6496050" cy="5543550"/>
          </a:xfrm>
          <a:prstGeom prst="rect">
            <a:avLst/>
          </a:prstGeom>
        </p:spPr>
      </p:pic>
      <p:sp>
        <p:nvSpPr>
          <p:cNvPr id="2" name="TextBox 1"/>
          <p:cNvSpPr txBox="1"/>
          <p:nvPr/>
        </p:nvSpPr>
        <p:spPr>
          <a:xfrm>
            <a:off x="1853130" y="116005"/>
            <a:ext cx="8215745" cy="1077218"/>
          </a:xfrm>
          <a:prstGeom prst="rect">
            <a:avLst/>
          </a:prstGeom>
          <a:noFill/>
        </p:spPr>
        <p:txBody>
          <a:bodyPr wrap="square" rtlCol="0">
            <a:spAutoFit/>
          </a:bodyPr>
          <a:lstStyle/>
          <a:p>
            <a:pPr algn="ctr"/>
            <a:r>
              <a:rPr lang="en-US" sz="3200" i="1" dirty="0"/>
              <a:t>Dataset 1C--Going Back to Our Analysis of the On-Time Delivery Project</a:t>
            </a:r>
          </a:p>
        </p:txBody>
      </p:sp>
      <p:sp>
        <p:nvSpPr>
          <p:cNvPr id="4" name="TextBox 3">
            <a:extLst>
              <a:ext uri="{FF2B5EF4-FFF2-40B4-BE49-F238E27FC236}">
                <a16:creationId xmlns:a16="http://schemas.microsoft.com/office/drawing/2014/main" id="{0D67D2DE-E0AA-4212-A957-2A2905001758}"/>
              </a:ext>
            </a:extLst>
          </p:cNvPr>
          <p:cNvSpPr txBox="1"/>
          <p:nvPr/>
        </p:nvSpPr>
        <p:spPr>
          <a:xfrm>
            <a:off x="10190187" y="116005"/>
            <a:ext cx="1773044" cy="1477328"/>
          </a:xfrm>
          <a:prstGeom prst="rect">
            <a:avLst/>
          </a:prstGeom>
          <a:noFill/>
        </p:spPr>
        <p:txBody>
          <a:bodyPr wrap="square" rtlCol="0">
            <a:spAutoFit/>
          </a:bodyPr>
          <a:lstStyle/>
          <a:p>
            <a:r>
              <a:rPr lang="en-US" dirty="0"/>
              <a:t>PPI, KPI or Balanced Scorecard items to be predicted</a:t>
            </a:r>
          </a:p>
          <a:p>
            <a:r>
              <a:rPr lang="en-US" dirty="0"/>
              <a:t>Label=Y Variable</a:t>
            </a:r>
          </a:p>
        </p:txBody>
      </p:sp>
      <p:cxnSp>
        <p:nvCxnSpPr>
          <p:cNvPr id="6" name="Straight Arrow Connector 5">
            <a:extLst>
              <a:ext uri="{FF2B5EF4-FFF2-40B4-BE49-F238E27FC236}">
                <a16:creationId xmlns:a16="http://schemas.microsoft.com/office/drawing/2014/main" id="{AAA8C4A9-ACE5-4C24-90EB-AAC64B5961A0}"/>
              </a:ext>
            </a:extLst>
          </p:cNvPr>
          <p:cNvCxnSpPr>
            <a:cxnSpLocks/>
          </p:cNvCxnSpPr>
          <p:nvPr/>
        </p:nvCxnSpPr>
        <p:spPr>
          <a:xfrm flipH="1">
            <a:off x="5264727" y="780585"/>
            <a:ext cx="4804149" cy="6027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10B45FB-C383-4719-BC44-3D5FE1756D99}"/>
              </a:ext>
            </a:extLst>
          </p:cNvPr>
          <p:cNvSpPr txBox="1"/>
          <p:nvPr/>
        </p:nvSpPr>
        <p:spPr>
          <a:xfrm>
            <a:off x="7540590" y="2462990"/>
            <a:ext cx="4585853" cy="338554"/>
          </a:xfrm>
          <a:prstGeom prst="rect">
            <a:avLst/>
          </a:prstGeom>
          <a:noFill/>
        </p:spPr>
        <p:txBody>
          <a:bodyPr wrap="square" rtlCol="0">
            <a:spAutoFit/>
          </a:bodyPr>
          <a:lstStyle/>
          <a:p>
            <a:r>
              <a:rPr lang="en-US" sz="1600" dirty="0"/>
              <a:t>Possible Predictors=Features=Attributes=X Variables</a:t>
            </a:r>
          </a:p>
        </p:txBody>
      </p:sp>
      <p:cxnSp>
        <p:nvCxnSpPr>
          <p:cNvPr id="9" name="Straight Arrow Connector 8">
            <a:extLst>
              <a:ext uri="{FF2B5EF4-FFF2-40B4-BE49-F238E27FC236}">
                <a16:creationId xmlns:a16="http://schemas.microsoft.com/office/drawing/2014/main" id="{A0F7F7F7-01F9-4572-80D7-EC739E3D3AD2}"/>
              </a:ext>
            </a:extLst>
          </p:cNvPr>
          <p:cNvCxnSpPr>
            <a:cxnSpLocks/>
          </p:cNvCxnSpPr>
          <p:nvPr/>
        </p:nvCxnSpPr>
        <p:spPr>
          <a:xfrm flipH="1" flipV="1">
            <a:off x="6423779" y="2376745"/>
            <a:ext cx="1390185" cy="5110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E354F65-72C1-4871-9F66-685EAFC79AD5}"/>
              </a:ext>
            </a:extLst>
          </p:cNvPr>
          <p:cNvCxnSpPr>
            <a:cxnSpLocks/>
          </p:cNvCxnSpPr>
          <p:nvPr/>
        </p:nvCxnSpPr>
        <p:spPr>
          <a:xfrm flipH="1" flipV="1">
            <a:off x="7008373" y="2103906"/>
            <a:ext cx="639336" cy="2728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3719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1B9203-0AD5-4AA9-B802-33E7FD91F897}"/>
              </a:ext>
            </a:extLst>
          </p:cNvPr>
          <p:cNvPicPr>
            <a:picLocks noChangeAspect="1"/>
          </p:cNvPicPr>
          <p:nvPr/>
        </p:nvPicPr>
        <p:blipFill>
          <a:blip r:embed="rId2"/>
          <a:stretch>
            <a:fillRect/>
          </a:stretch>
        </p:blipFill>
        <p:spPr>
          <a:xfrm>
            <a:off x="0" y="425701"/>
            <a:ext cx="12192000" cy="6432299"/>
          </a:xfrm>
          <a:prstGeom prst="rect">
            <a:avLst/>
          </a:prstGeom>
        </p:spPr>
      </p:pic>
      <p:sp>
        <p:nvSpPr>
          <p:cNvPr id="3" name="TextBox 2">
            <a:extLst>
              <a:ext uri="{FF2B5EF4-FFF2-40B4-BE49-F238E27FC236}">
                <a16:creationId xmlns:a16="http://schemas.microsoft.com/office/drawing/2014/main" id="{CAC03D56-413A-4D49-860B-F7ABA59911E4}"/>
              </a:ext>
            </a:extLst>
          </p:cNvPr>
          <p:cNvSpPr txBox="1"/>
          <p:nvPr/>
        </p:nvSpPr>
        <p:spPr>
          <a:xfrm>
            <a:off x="2006600" y="56369"/>
            <a:ext cx="7531100" cy="369332"/>
          </a:xfrm>
          <a:prstGeom prst="rect">
            <a:avLst/>
          </a:prstGeom>
          <a:noFill/>
        </p:spPr>
        <p:txBody>
          <a:bodyPr wrap="square" rtlCol="0">
            <a:spAutoFit/>
          </a:bodyPr>
          <a:lstStyle/>
          <a:p>
            <a:pPr algn="ctr"/>
            <a:r>
              <a:rPr lang="en-US" dirty="0"/>
              <a:t>Dataset 1C In Rapidminer</a:t>
            </a:r>
          </a:p>
        </p:txBody>
      </p:sp>
    </p:spTree>
    <p:extLst>
      <p:ext uri="{BB962C8B-B14F-4D97-AF65-F5344CB8AC3E}">
        <p14:creationId xmlns:p14="http://schemas.microsoft.com/office/powerpoint/2010/main" val="2914448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F666D1-0AAF-4837-B731-5073D9F5F588}"/>
              </a:ext>
            </a:extLst>
          </p:cNvPr>
          <p:cNvPicPr>
            <a:picLocks noChangeAspect="1"/>
          </p:cNvPicPr>
          <p:nvPr/>
        </p:nvPicPr>
        <p:blipFill>
          <a:blip r:embed="rId2"/>
          <a:stretch>
            <a:fillRect/>
          </a:stretch>
        </p:blipFill>
        <p:spPr>
          <a:xfrm>
            <a:off x="552450" y="1144731"/>
            <a:ext cx="11087100" cy="5067300"/>
          </a:xfrm>
          <a:prstGeom prst="rect">
            <a:avLst/>
          </a:prstGeom>
        </p:spPr>
      </p:pic>
      <p:sp>
        <p:nvSpPr>
          <p:cNvPr id="3" name="TextBox 2">
            <a:extLst>
              <a:ext uri="{FF2B5EF4-FFF2-40B4-BE49-F238E27FC236}">
                <a16:creationId xmlns:a16="http://schemas.microsoft.com/office/drawing/2014/main" id="{D5B21AB7-7431-48ED-97A0-4D90CCD6D589}"/>
              </a:ext>
            </a:extLst>
          </p:cNvPr>
          <p:cNvSpPr txBox="1"/>
          <p:nvPr/>
        </p:nvSpPr>
        <p:spPr>
          <a:xfrm>
            <a:off x="2715491" y="346180"/>
            <a:ext cx="8201891" cy="369332"/>
          </a:xfrm>
          <a:prstGeom prst="rect">
            <a:avLst/>
          </a:prstGeom>
          <a:noFill/>
        </p:spPr>
        <p:txBody>
          <a:bodyPr wrap="square" rtlCol="0">
            <a:spAutoFit/>
          </a:bodyPr>
          <a:lstStyle/>
          <a:p>
            <a:r>
              <a:rPr lang="en-US" dirty="0"/>
              <a:t>Dataset 1C—Linear Regression with Numeric Y Variable—Number of Days Late</a:t>
            </a:r>
          </a:p>
        </p:txBody>
      </p:sp>
    </p:spTree>
    <p:extLst>
      <p:ext uri="{BB962C8B-B14F-4D97-AF65-F5344CB8AC3E}">
        <p14:creationId xmlns:p14="http://schemas.microsoft.com/office/powerpoint/2010/main" val="24677658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0C45E5-4F2D-4082-8086-65946C0769D3}"/>
              </a:ext>
            </a:extLst>
          </p:cNvPr>
          <p:cNvPicPr>
            <a:picLocks noChangeAspect="1"/>
          </p:cNvPicPr>
          <p:nvPr/>
        </p:nvPicPr>
        <p:blipFill>
          <a:blip r:embed="rId2"/>
          <a:stretch>
            <a:fillRect/>
          </a:stretch>
        </p:blipFill>
        <p:spPr>
          <a:xfrm>
            <a:off x="181532" y="908011"/>
            <a:ext cx="7162800" cy="2952750"/>
          </a:xfrm>
          <a:prstGeom prst="rect">
            <a:avLst/>
          </a:prstGeom>
          <a:ln>
            <a:solidFill>
              <a:schemeClr val="tx1"/>
            </a:solidFill>
          </a:ln>
        </p:spPr>
      </p:pic>
      <p:pic>
        <p:nvPicPr>
          <p:cNvPr id="4" name="Picture 3">
            <a:extLst>
              <a:ext uri="{FF2B5EF4-FFF2-40B4-BE49-F238E27FC236}">
                <a16:creationId xmlns:a16="http://schemas.microsoft.com/office/drawing/2014/main" id="{0E94A7CC-879B-4392-995B-E00C19A8D85E}"/>
              </a:ext>
            </a:extLst>
          </p:cNvPr>
          <p:cNvPicPr>
            <a:picLocks noChangeAspect="1"/>
          </p:cNvPicPr>
          <p:nvPr/>
        </p:nvPicPr>
        <p:blipFill>
          <a:blip r:embed="rId3"/>
          <a:stretch>
            <a:fillRect/>
          </a:stretch>
        </p:blipFill>
        <p:spPr>
          <a:xfrm>
            <a:off x="8273588" y="908011"/>
            <a:ext cx="3735532" cy="2974195"/>
          </a:xfrm>
          <a:prstGeom prst="rect">
            <a:avLst/>
          </a:prstGeom>
          <a:ln>
            <a:solidFill>
              <a:schemeClr val="tx1"/>
            </a:solidFill>
          </a:ln>
        </p:spPr>
      </p:pic>
      <p:sp>
        <p:nvSpPr>
          <p:cNvPr id="5" name="TextBox 4">
            <a:extLst>
              <a:ext uri="{FF2B5EF4-FFF2-40B4-BE49-F238E27FC236}">
                <a16:creationId xmlns:a16="http://schemas.microsoft.com/office/drawing/2014/main" id="{643C47CD-E3F4-408B-A94F-C121FADC1885}"/>
              </a:ext>
            </a:extLst>
          </p:cNvPr>
          <p:cNvSpPr txBox="1"/>
          <p:nvPr/>
        </p:nvSpPr>
        <p:spPr>
          <a:xfrm>
            <a:off x="1178560" y="162560"/>
            <a:ext cx="9794240" cy="369332"/>
          </a:xfrm>
          <a:prstGeom prst="rect">
            <a:avLst/>
          </a:prstGeom>
          <a:noFill/>
        </p:spPr>
        <p:txBody>
          <a:bodyPr wrap="square" rtlCol="0">
            <a:spAutoFit/>
          </a:bodyPr>
          <a:lstStyle/>
          <a:p>
            <a:r>
              <a:rPr lang="en-US" dirty="0"/>
              <a:t>Linear regression on Predicting Days Late-OTD Example</a:t>
            </a:r>
          </a:p>
        </p:txBody>
      </p:sp>
    </p:spTree>
    <p:extLst>
      <p:ext uri="{BB962C8B-B14F-4D97-AF65-F5344CB8AC3E}">
        <p14:creationId xmlns:p14="http://schemas.microsoft.com/office/powerpoint/2010/main" val="1203898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13052" y="601292"/>
            <a:ext cx="8924081" cy="5757472"/>
          </a:xfrm>
          <a:prstGeom prst="rect">
            <a:avLst/>
          </a:prstGeom>
        </p:spPr>
      </p:pic>
      <p:pic>
        <p:nvPicPr>
          <p:cNvPr id="3" name="Picture 2"/>
          <p:cNvPicPr>
            <a:picLocks noChangeAspect="1"/>
          </p:cNvPicPr>
          <p:nvPr/>
        </p:nvPicPr>
        <p:blipFill>
          <a:blip r:embed="rId3"/>
          <a:stretch>
            <a:fillRect/>
          </a:stretch>
        </p:blipFill>
        <p:spPr>
          <a:xfrm>
            <a:off x="3354307" y="133892"/>
            <a:ext cx="5876925" cy="733425"/>
          </a:xfrm>
          <a:prstGeom prst="rect">
            <a:avLst/>
          </a:prstGeom>
        </p:spPr>
      </p:pic>
      <p:sp>
        <p:nvSpPr>
          <p:cNvPr id="4" name="TextBox 3"/>
          <p:cNvSpPr txBox="1"/>
          <p:nvPr/>
        </p:nvSpPr>
        <p:spPr>
          <a:xfrm>
            <a:off x="115942" y="372021"/>
            <a:ext cx="3664928" cy="3416320"/>
          </a:xfrm>
          <a:prstGeom prst="rect">
            <a:avLst/>
          </a:prstGeom>
          <a:noFill/>
        </p:spPr>
        <p:txBody>
          <a:bodyPr wrap="square" rtlCol="0">
            <a:spAutoFit/>
          </a:bodyPr>
          <a:lstStyle/>
          <a:p>
            <a:r>
              <a:rPr lang="en-US" dirty="0"/>
              <a:t>Regression Model</a:t>
            </a:r>
          </a:p>
          <a:p>
            <a:r>
              <a:rPr lang="en-US" dirty="0"/>
              <a:t>Output =Numeric Values</a:t>
            </a:r>
          </a:p>
          <a:p>
            <a:endParaRPr lang="en-US" dirty="0"/>
          </a:p>
          <a:p>
            <a:r>
              <a:rPr lang="en-US" dirty="0"/>
              <a:t>Property of coefficients=Best Linear Unbiased</a:t>
            </a:r>
          </a:p>
          <a:p>
            <a:endParaRPr lang="en-US" dirty="0"/>
          </a:p>
          <a:p>
            <a:r>
              <a:rPr lang="en-US" dirty="0"/>
              <a:t>Implies a General Additive Model</a:t>
            </a:r>
          </a:p>
          <a:p>
            <a:endParaRPr lang="en-US" dirty="0"/>
          </a:p>
          <a:p>
            <a:r>
              <a:rPr lang="en-US" dirty="0"/>
              <a:t>Assessment=Explanatory Power=R</a:t>
            </a:r>
            <a:r>
              <a:rPr lang="en-US" baseline="30000" dirty="0"/>
              <a:t>2</a:t>
            </a:r>
          </a:p>
          <a:p>
            <a:r>
              <a:rPr lang="en-US" dirty="0"/>
              <a:t>RMSE, MSE, MAD</a:t>
            </a:r>
            <a:endParaRPr lang="en-US" baseline="30000" dirty="0"/>
          </a:p>
          <a:p>
            <a:endParaRPr lang="en-US" dirty="0"/>
          </a:p>
          <a:p>
            <a:r>
              <a:rPr lang="en-US" dirty="0"/>
              <a:t>Parametric Model</a:t>
            </a:r>
          </a:p>
        </p:txBody>
      </p:sp>
      <p:sp>
        <p:nvSpPr>
          <p:cNvPr id="5" name="TextBox 4">
            <a:extLst>
              <a:ext uri="{FF2B5EF4-FFF2-40B4-BE49-F238E27FC236}">
                <a16:creationId xmlns:a16="http://schemas.microsoft.com/office/drawing/2014/main" id="{FC420512-9519-4423-82ED-A957C4BE7C88}"/>
              </a:ext>
            </a:extLst>
          </p:cNvPr>
          <p:cNvSpPr txBox="1"/>
          <p:nvPr/>
        </p:nvSpPr>
        <p:spPr>
          <a:xfrm>
            <a:off x="5587689" y="688386"/>
            <a:ext cx="1410159" cy="646331"/>
          </a:xfrm>
          <a:prstGeom prst="rect">
            <a:avLst/>
          </a:prstGeom>
          <a:noFill/>
        </p:spPr>
        <p:txBody>
          <a:bodyPr wrap="square" rtlCol="0">
            <a:spAutoFit/>
          </a:bodyPr>
          <a:lstStyle/>
          <a:p>
            <a:r>
              <a:rPr lang="en-US" dirty="0">
                <a:solidFill>
                  <a:srgbClr val="FF0000"/>
                </a:solidFill>
              </a:rPr>
              <a:t>Days Late for Order</a:t>
            </a:r>
          </a:p>
        </p:txBody>
      </p:sp>
      <p:sp>
        <p:nvSpPr>
          <p:cNvPr id="6" name="TextBox 5">
            <a:extLst>
              <a:ext uri="{FF2B5EF4-FFF2-40B4-BE49-F238E27FC236}">
                <a16:creationId xmlns:a16="http://schemas.microsoft.com/office/drawing/2014/main" id="{65254082-AC24-42EA-B8B5-7F26317D3447}"/>
              </a:ext>
            </a:extLst>
          </p:cNvPr>
          <p:cNvSpPr txBox="1"/>
          <p:nvPr/>
        </p:nvSpPr>
        <p:spPr>
          <a:xfrm>
            <a:off x="1007972" y="4611887"/>
            <a:ext cx="1410159" cy="923330"/>
          </a:xfrm>
          <a:prstGeom prst="rect">
            <a:avLst/>
          </a:prstGeom>
          <a:noFill/>
        </p:spPr>
        <p:txBody>
          <a:bodyPr wrap="square" rtlCol="0">
            <a:spAutoFit/>
          </a:bodyPr>
          <a:lstStyle/>
          <a:p>
            <a:r>
              <a:rPr lang="en-US" dirty="0">
                <a:solidFill>
                  <a:srgbClr val="FF0000"/>
                </a:solidFill>
              </a:rPr>
              <a:t>Number of Quality Problems</a:t>
            </a:r>
          </a:p>
        </p:txBody>
      </p:sp>
      <p:sp>
        <p:nvSpPr>
          <p:cNvPr id="7" name="TextBox 6">
            <a:extLst>
              <a:ext uri="{FF2B5EF4-FFF2-40B4-BE49-F238E27FC236}">
                <a16:creationId xmlns:a16="http://schemas.microsoft.com/office/drawing/2014/main" id="{BC935535-DBF3-4FAD-8854-F021B9235C9F}"/>
              </a:ext>
            </a:extLst>
          </p:cNvPr>
          <p:cNvSpPr txBox="1"/>
          <p:nvPr/>
        </p:nvSpPr>
        <p:spPr>
          <a:xfrm>
            <a:off x="9068789" y="4731236"/>
            <a:ext cx="1410159" cy="923330"/>
          </a:xfrm>
          <a:prstGeom prst="rect">
            <a:avLst/>
          </a:prstGeom>
          <a:noFill/>
        </p:spPr>
        <p:txBody>
          <a:bodyPr wrap="square" rtlCol="0">
            <a:spAutoFit/>
          </a:bodyPr>
          <a:lstStyle/>
          <a:p>
            <a:r>
              <a:rPr lang="en-US" dirty="0">
                <a:solidFill>
                  <a:srgbClr val="FF0000"/>
                </a:solidFill>
              </a:rPr>
              <a:t>Number of Vendor Late Problems</a:t>
            </a:r>
          </a:p>
        </p:txBody>
      </p:sp>
      <p:sp>
        <p:nvSpPr>
          <p:cNvPr id="8" name="TextBox 7">
            <a:extLst>
              <a:ext uri="{FF2B5EF4-FFF2-40B4-BE49-F238E27FC236}">
                <a16:creationId xmlns:a16="http://schemas.microsoft.com/office/drawing/2014/main" id="{020A43AE-42CE-4F37-B29D-5DB8E801B381}"/>
              </a:ext>
            </a:extLst>
          </p:cNvPr>
          <p:cNvSpPr txBox="1"/>
          <p:nvPr/>
        </p:nvSpPr>
        <p:spPr>
          <a:xfrm>
            <a:off x="330506" y="6103345"/>
            <a:ext cx="3536414" cy="646331"/>
          </a:xfrm>
          <a:prstGeom prst="rect">
            <a:avLst/>
          </a:prstGeom>
          <a:noFill/>
        </p:spPr>
        <p:txBody>
          <a:bodyPr wrap="square" rtlCol="0">
            <a:spAutoFit/>
          </a:bodyPr>
          <a:lstStyle/>
          <a:p>
            <a:r>
              <a:rPr lang="en-US" dirty="0"/>
              <a:t>Regression coefficients have BLUE properties</a:t>
            </a:r>
          </a:p>
        </p:txBody>
      </p:sp>
    </p:spTree>
    <p:extLst>
      <p:ext uri="{BB962C8B-B14F-4D97-AF65-F5344CB8AC3E}">
        <p14:creationId xmlns:p14="http://schemas.microsoft.com/office/powerpoint/2010/main" val="21951203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09712" y="542925"/>
            <a:ext cx="9172575" cy="5772150"/>
          </a:xfrm>
          <a:prstGeom prst="rect">
            <a:avLst/>
          </a:prstGeom>
        </p:spPr>
      </p:pic>
      <p:sp>
        <p:nvSpPr>
          <p:cNvPr id="3" name="TextBox 2">
            <a:extLst>
              <a:ext uri="{FF2B5EF4-FFF2-40B4-BE49-F238E27FC236}">
                <a16:creationId xmlns:a16="http://schemas.microsoft.com/office/drawing/2014/main" id="{C9D1DCFB-4CF6-4966-99C2-B43C6BFF865E}"/>
              </a:ext>
            </a:extLst>
          </p:cNvPr>
          <p:cNvSpPr txBox="1"/>
          <p:nvPr/>
        </p:nvSpPr>
        <p:spPr>
          <a:xfrm>
            <a:off x="1784555" y="206477"/>
            <a:ext cx="8495071" cy="461665"/>
          </a:xfrm>
          <a:prstGeom prst="rect">
            <a:avLst/>
          </a:prstGeom>
          <a:noFill/>
        </p:spPr>
        <p:txBody>
          <a:bodyPr wrap="square" rtlCol="0">
            <a:spAutoFit/>
          </a:bodyPr>
          <a:lstStyle/>
          <a:p>
            <a:pPr algn="ctr"/>
            <a:r>
              <a:rPr lang="en-US" sz="2400" dirty="0"/>
              <a:t>This Response Surface Is Tied to a Cost Function</a:t>
            </a:r>
          </a:p>
        </p:txBody>
      </p:sp>
    </p:spTree>
    <p:extLst>
      <p:ext uri="{BB962C8B-B14F-4D97-AF65-F5344CB8AC3E}">
        <p14:creationId xmlns:p14="http://schemas.microsoft.com/office/powerpoint/2010/main" val="33383727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D7E60B-6FA0-4377-A73D-4FB97164FC0A}"/>
              </a:ext>
            </a:extLst>
          </p:cNvPr>
          <p:cNvPicPr>
            <a:picLocks noChangeAspect="1"/>
          </p:cNvPicPr>
          <p:nvPr/>
        </p:nvPicPr>
        <p:blipFill>
          <a:blip r:embed="rId2"/>
          <a:stretch>
            <a:fillRect/>
          </a:stretch>
        </p:blipFill>
        <p:spPr>
          <a:xfrm>
            <a:off x="988406" y="4000709"/>
            <a:ext cx="10144125" cy="2028825"/>
          </a:xfrm>
          <a:prstGeom prst="rect">
            <a:avLst/>
          </a:prstGeom>
          <a:ln>
            <a:solidFill>
              <a:schemeClr val="tx1"/>
            </a:solidFill>
          </a:ln>
        </p:spPr>
      </p:pic>
      <p:pic>
        <p:nvPicPr>
          <p:cNvPr id="3" name="Picture 2">
            <a:extLst>
              <a:ext uri="{FF2B5EF4-FFF2-40B4-BE49-F238E27FC236}">
                <a16:creationId xmlns:a16="http://schemas.microsoft.com/office/drawing/2014/main" id="{D460D4D0-D1AF-4678-A351-17942B90F36F}"/>
              </a:ext>
            </a:extLst>
          </p:cNvPr>
          <p:cNvPicPr>
            <a:picLocks noChangeAspect="1"/>
          </p:cNvPicPr>
          <p:nvPr/>
        </p:nvPicPr>
        <p:blipFill>
          <a:blip r:embed="rId3"/>
          <a:stretch>
            <a:fillRect/>
          </a:stretch>
        </p:blipFill>
        <p:spPr>
          <a:xfrm>
            <a:off x="3372688" y="580427"/>
            <a:ext cx="5757400" cy="2940276"/>
          </a:xfrm>
          <a:prstGeom prst="rect">
            <a:avLst/>
          </a:prstGeom>
          <a:ln>
            <a:solidFill>
              <a:schemeClr val="tx1"/>
            </a:solidFill>
          </a:ln>
        </p:spPr>
      </p:pic>
      <p:sp>
        <p:nvSpPr>
          <p:cNvPr id="4" name="TextBox 3">
            <a:extLst>
              <a:ext uri="{FF2B5EF4-FFF2-40B4-BE49-F238E27FC236}">
                <a16:creationId xmlns:a16="http://schemas.microsoft.com/office/drawing/2014/main" id="{692F9EC7-C9D5-4578-BAEA-286DD6485D03}"/>
              </a:ext>
            </a:extLst>
          </p:cNvPr>
          <p:cNvSpPr txBox="1"/>
          <p:nvPr/>
        </p:nvSpPr>
        <p:spPr>
          <a:xfrm>
            <a:off x="308472" y="2555913"/>
            <a:ext cx="2093205" cy="369332"/>
          </a:xfrm>
          <a:prstGeom prst="rect">
            <a:avLst/>
          </a:prstGeom>
          <a:noFill/>
        </p:spPr>
        <p:txBody>
          <a:bodyPr wrap="square" rtlCol="0">
            <a:spAutoFit/>
          </a:bodyPr>
          <a:lstStyle/>
          <a:p>
            <a:r>
              <a:rPr lang="en-US" dirty="0"/>
              <a:t>Variable Importance</a:t>
            </a:r>
          </a:p>
        </p:txBody>
      </p:sp>
      <p:cxnSp>
        <p:nvCxnSpPr>
          <p:cNvPr id="6" name="Straight Arrow Connector 5">
            <a:extLst>
              <a:ext uri="{FF2B5EF4-FFF2-40B4-BE49-F238E27FC236}">
                <a16:creationId xmlns:a16="http://schemas.microsoft.com/office/drawing/2014/main" id="{0BA1345E-E21B-429B-BAC0-EF8A7C50805B}"/>
              </a:ext>
            </a:extLst>
          </p:cNvPr>
          <p:cNvCxnSpPr>
            <a:cxnSpLocks/>
          </p:cNvCxnSpPr>
          <p:nvPr/>
        </p:nvCxnSpPr>
        <p:spPr>
          <a:xfrm>
            <a:off x="1839817" y="3139807"/>
            <a:ext cx="561860" cy="2137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85CD03A-E34C-4A44-92AB-FD7F902F3835}"/>
              </a:ext>
            </a:extLst>
          </p:cNvPr>
          <p:cNvPicPr>
            <a:picLocks noChangeAspect="1"/>
          </p:cNvPicPr>
          <p:nvPr/>
        </p:nvPicPr>
        <p:blipFill>
          <a:blip r:embed="rId4"/>
          <a:stretch>
            <a:fillRect/>
          </a:stretch>
        </p:blipFill>
        <p:spPr>
          <a:xfrm>
            <a:off x="428625" y="880374"/>
            <a:ext cx="2190750" cy="1200150"/>
          </a:xfrm>
          <a:prstGeom prst="rect">
            <a:avLst/>
          </a:prstGeom>
        </p:spPr>
      </p:pic>
    </p:spTree>
    <p:extLst>
      <p:ext uri="{BB962C8B-B14F-4D97-AF65-F5344CB8AC3E}">
        <p14:creationId xmlns:p14="http://schemas.microsoft.com/office/powerpoint/2010/main" val="21086211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9075" y="2586037"/>
            <a:ext cx="11753850" cy="1685925"/>
          </a:xfrm>
          <a:prstGeom prst="rect">
            <a:avLst/>
          </a:prstGeom>
        </p:spPr>
      </p:pic>
      <p:sp>
        <p:nvSpPr>
          <p:cNvPr id="3" name="TextBox 2"/>
          <p:cNvSpPr txBox="1"/>
          <p:nvPr/>
        </p:nvSpPr>
        <p:spPr>
          <a:xfrm>
            <a:off x="1039091" y="568036"/>
            <a:ext cx="8853054" cy="461665"/>
          </a:xfrm>
          <a:prstGeom prst="rect">
            <a:avLst/>
          </a:prstGeom>
          <a:noFill/>
        </p:spPr>
        <p:txBody>
          <a:bodyPr wrap="square" rtlCol="0">
            <a:spAutoFit/>
          </a:bodyPr>
          <a:lstStyle/>
          <a:p>
            <a:pPr algn="ctr"/>
            <a:r>
              <a:rPr lang="en-US" sz="2400" dirty="0"/>
              <a:t>Linear Regression Analysis in Rapidminer</a:t>
            </a:r>
          </a:p>
        </p:txBody>
      </p:sp>
      <p:sp>
        <p:nvSpPr>
          <p:cNvPr id="4" name="TextBox 3"/>
          <p:cNvSpPr txBox="1"/>
          <p:nvPr/>
        </p:nvSpPr>
        <p:spPr>
          <a:xfrm>
            <a:off x="1471961" y="4739268"/>
            <a:ext cx="5742878" cy="1477328"/>
          </a:xfrm>
          <a:prstGeom prst="rect">
            <a:avLst/>
          </a:prstGeom>
          <a:noFill/>
        </p:spPr>
        <p:txBody>
          <a:bodyPr wrap="square" rtlCol="0">
            <a:spAutoFit/>
          </a:bodyPr>
          <a:lstStyle/>
          <a:p>
            <a:r>
              <a:rPr lang="en-US" dirty="0"/>
              <a:t>Interpretation: for every vendor late notification received, we add 16 days being late in shipping the order to the customer.</a:t>
            </a:r>
          </a:p>
          <a:p>
            <a:endParaRPr lang="en-US" dirty="0"/>
          </a:p>
          <a:p>
            <a:r>
              <a:rPr lang="en-US" dirty="0"/>
              <a:t>Guidance toward more specific action</a:t>
            </a:r>
          </a:p>
        </p:txBody>
      </p:sp>
      <p:sp>
        <p:nvSpPr>
          <p:cNvPr id="5" name="TextBox 4">
            <a:extLst>
              <a:ext uri="{FF2B5EF4-FFF2-40B4-BE49-F238E27FC236}">
                <a16:creationId xmlns:a16="http://schemas.microsoft.com/office/drawing/2014/main" id="{E0A50C4F-40CE-4AA2-AF3F-35F7430E8C8B}"/>
              </a:ext>
            </a:extLst>
          </p:cNvPr>
          <p:cNvSpPr txBox="1"/>
          <p:nvPr/>
        </p:nvSpPr>
        <p:spPr>
          <a:xfrm>
            <a:off x="675018" y="4639764"/>
            <a:ext cx="728146" cy="369332"/>
          </a:xfrm>
          <a:prstGeom prst="rect">
            <a:avLst/>
          </a:prstGeom>
          <a:noFill/>
        </p:spPr>
        <p:txBody>
          <a:bodyPr wrap="square" rtlCol="0">
            <a:spAutoFit/>
          </a:bodyPr>
          <a:lstStyle/>
          <a:p>
            <a:r>
              <a:rPr lang="en-US" u="sng" dirty="0"/>
              <a:t>dY</a:t>
            </a:r>
          </a:p>
        </p:txBody>
      </p:sp>
      <p:sp>
        <p:nvSpPr>
          <p:cNvPr id="6" name="TextBox 5">
            <a:extLst>
              <a:ext uri="{FF2B5EF4-FFF2-40B4-BE49-F238E27FC236}">
                <a16:creationId xmlns:a16="http://schemas.microsoft.com/office/drawing/2014/main" id="{C9E59DE9-2B25-422C-81F2-04AFAD4C30B5}"/>
              </a:ext>
            </a:extLst>
          </p:cNvPr>
          <p:cNvSpPr txBox="1"/>
          <p:nvPr/>
        </p:nvSpPr>
        <p:spPr>
          <a:xfrm>
            <a:off x="675018" y="4852796"/>
            <a:ext cx="728146" cy="369332"/>
          </a:xfrm>
          <a:prstGeom prst="rect">
            <a:avLst/>
          </a:prstGeom>
          <a:noFill/>
        </p:spPr>
        <p:txBody>
          <a:bodyPr wrap="square" rtlCol="0">
            <a:spAutoFit/>
          </a:bodyPr>
          <a:lstStyle/>
          <a:p>
            <a:r>
              <a:rPr lang="en-US" dirty="0"/>
              <a:t>dX</a:t>
            </a:r>
            <a:r>
              <a:rPr lang="en-US" baseline="-25000" dirty="0"/>
              <a:t>i</a:t>
            </a:r>
          </a:p>
        </p:txBody>
      </p:sp>
    </p:spTree>
    <p:extLst>
      <p:ext uri="{BB962C8B-B14F-4D97-AF65-F5344CB8AC3E}">
        <p14:creationId xmlns:p14="http://schemas.microsoft.com/office/powerpoint/2010/main" val="809504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1487AC-77C6-46ED-A637-363147688359}"/>
              </a:ext>
            </a:extLst>
          </p:cNvPr>
          <p:cNvPicPr>
            <a:picLocks noChangeAspect="1"/>
          </p:cNvPicPr>
          <p:nvPr/>
        </p:nvPicPr>
        <p:blipFill>
          <a:blip r:embed="rId2"/>
          <a:stretch>
            <a:fillRect/>
          </a:stretch>
        </p:blipFill>
        <p:spPr>
          <a:xfrm>
            <a:off x="3829173" y="164300"/>
            <a:ext cx="4695238" cy="5733333"/>
          </a:xfrm>
          <a:prstGeom prst="rect">
            <a:avLst/>
          </a:prstGeom>
        </p:spPr>
      </p:pic>
      <p:pic>
        <p:nvPicPr>
          <p:cNvPr id="5" name="Picture 4">
            <a:extLst>
              <a:ext uri="{FF2B5EF4-FFF2-40B4-BE49-F238E27FC236}">
                <a16:creationId xmlns:a16="http://schemas.microsoft.com/office/drawing/2014/main" id="{ADC2C2E1-2A99-41DD-8125-DB87815A79D8}"/>
              </a:ext>
            </a:extLst>
          </p:cNvPr>
          <p:cNvPicPr>
            <a:picLocks noChangeAspect="1"/>
          </p:cNvPicPr>
          <p:nvPr/>
        </p:nvPicPr>
        <p:blipFill>
          <a:blip r:embed="rId3"/>
          <a:stretch>
            <a:fillRect/>
          </a:stretch>
        </p:blipFill>
        <p:spPr>
          <a:xfrm>
            <a:off x="3952982" y="5897633"/>
            <a:ext cx="4447619" cy="790476"/>
          </a:xfrm>
          <a:prstGeom prst="rect">
            <a:avLst/>
          </a:prstGeom>
        </p:spPr>
      </p:pic>
      <p:sp>
        <p:nvSpPr>
          <p:cNvPr id="6" name="TextBox 5">
            <a:extLst>
              <a:ext uri="{FF2B5EF4-FFF2-40B4-BE49-F238E27FC236}">
                <a16:creationId xmlns:a16="http://schemas.microsoft.com/office/drawing/2014/main" id="{5237C9BF-5D00-4406-AD52-1C5370C77503}"/>
              </a:ext>
            </a:extLst>
          </p:cNvPr>
          <p:cNvSpPr txBox="1"/>
          <p:nvPr/>
        </p:nvSpPr>
        <p:spPr>
          <a:xfrm>
            <a:off x="408791" y="817581"/>
            <a:ext cx="3151990" cy="369332"/>
          </a:xfrm>
          <a:prstGeom prst="rect">
            <a:avLst/>
          </a:prstGeom>
          <a:noFill/>
        </p:spPr>
        <p:txBody>
          <a:bodyPr wrap="square" rtlCol="0">
            <a:spAutoFit/>
          </a:bodyPr>
          <a:lstStyle/>
          <a:p>
            <a:r>
              <a:rPr lang="en-US" dirty="0"/>
              <a:t>Week 2 Assignment</a:t>
            </a:r>
          </a:p>
        </p:txBody>
      </p:sp>
    </p:spTree>
    <p:extLst>
      <p:ext uri="{BB962C8B-B14F-4D97-AF65-F5344CB8AC3E}">
        <p14:creationId xmlns:p14="http://schemas.microsoft.com/office/powerpoint/2010/main" val="1129583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929E932-0D3E-4052-B566-F21D20EDDBC8}"/>
              </a:ext>
            </a:extLst>
          </p:cNvPr>
          <p:cNvSpPr/>
          <p:nvPr/>
        </p:nvSpPr>
        <p:spPr>
          <a:xfrm>
            <a:off x="4622826" y="880433"/>
            <a:ext cx="2994211" cy="129350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B860F862-35A7-4C6A-8AC3-3D2E346C8A7F}"/>
              </a:ext>
            </a:extLst>
          </p:cNvPr>
          <p:cNvSpPr/>
          <p:nvPr/>
        </p:nvSpPr>
        <p:spPr>
          <a:xfrm>
            <a:off x="8189406" y="4366743"/>
            <a:ext cx="2805953" cy="1289378"/>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F3AA94CF-8D24-4A2D-BC9E-12ADB25F487A}"/>
              </a:ext>
            </a:extLst>
          </p:cNvPr>
          <p:cNvSpPr/>
          <p:nvPr/>
        </p:nvSpPr>
        <p:spPr>
          <a:xfrm>
            <a:off x="3782671" y="4415367"/>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65B47EF3-347A-4B06-96E8-0A04A1433C8D}"/>
              </a:ext>
            </a:extLst>
          </p:cNvPr>
          <p:cNvSpPr txBox="1"/>
          <p:nvPr/>
        </p:nvSpPr>
        <p:spPr>
          <a:xfrm>
            <a:off x="4611492" y="1187925"/>
            <a:ext cx="2994211" cy="707886"/>
          </a:xfrm>
          <a:prstGeom prst="rect">
            <a:avLst/>
          </a:prstGeom>
          <a:noFill/>
        </p:spPr>
        <p:txBody>
          <a:bodyPr wrap="square" rtlCol="0">
            <a:spAutoFit/>
          </a:bodyPr>
          <a:lstStyle/>
          <a:p>
            <a:pPr algn="ctr"/>
            <a:r>
              <a:rPr lang="en-US" sz="2000" dirty="0">
                <a:solidFill>
                  <a:schemeClr val="bg1"/>
                </a:solidFill>
              </a:rPr>
              <a:t>Multiple </a:t>
            </a:r>
          </a:p>
          <a:p>
            <a:pPr algn="ctr"/>
            <a:r>
              <a:rPr lang="en-US" sz="2000" dirty="0">
                <a:solidFill>
                  <a:schemeClr val="bg1"/>
                </a:solidFill>
              </a:rPr>
              <a:t>Hypotheses</a:t>
            </a:r>
          </a:p>
        </p:txBody>
      </p:sp>
      <p:sp>
        <p:nvSpPr>
          <p:cNvPr id="9" name="TextBox 8">
            <a:extLst>
              <a:ext uri="{FF2B5EF4-FFF2-40B4-BE49-F238E27FC236}">
                <a16:creationId xmlns:a16="http://schemas.microsoft.com/office/drawing/2014/main" id="{1E2AEF49-5035-4762-A0A9-1DEF369A24CA}"/>
              </a:ext>
            </a:extLst>
          </p:cNvPr>
          <p:cNvSpPr txBox="1"/>
          <p:nvPr/>
        </p:nvSpPr>
        <p:spPr>
          <a:xfrm>
            <a:off x="3384309" y="3341756"/>
            <a:ext cx="1465729" cy="369332"/>
          </a:xfrm>
          <a:prstGeom prst="rect">
            <a:avLst/>
          </a:prstGeom>
          <a:noFill/>
        </p:spPr>
        <p:txBody>
          <a:bodyPr wrap="square" rtlCol="0">
            <a:spAutoFit/>
          </a:bodyPr>
          <a:lstStyle/>
          <a:p>
            <a:pPr algn="ctr"/>
            <a:r>
              <a:rPr lang="en-US" dirty="0"/>
              <a:t>A Question</a:t>
            </a:r>
          </a:p>
        </p:txBody>
      </p:sp>
      <p:sp>
        <p:nvSpPr>
          <p:cNvPr id="13" name="Arrow: Up 12">
            <a:extLst>
              <a:ext uri="{FF2B5EF4-FFF2-40B4-BE49-F238E27FC236}">
                <a16:creationId xmlns:a16="http://schemas.microsoft.com/office/drawing/2014/main" id="{C1B583A0-4BB0-4217-8814-985C3A8FB0A9}"/>
              </a:ext>
            </a:extLst>
          </p:cNvPr>
          <p:cNvSpPr/>
          <p:nvPr/>
        </p:nvSpPr>
        <p:spPr>
          <a:xfrm rot="2653421">
            <a:off x="3569980" y="1718399"/>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A5FCE8DC-42E5-4530-9D97-41543061EE54}"/>
              </a:ext>
            </a:extLst>
          </p:cNvPr>
          <p:cNvSpPr txBox="1"/>
          <p:nvPr/>
        </p:nvSpPr>
        <p:spPr>
          <a:xfrm rot="18780206">
            <a:off x="2518026" y="2167159"/>
            <a:ext cx="2944905" cy="584775"/>
          </a:xfrm>
          <a:prstGeom prst="rect">
            <a:avLst/>
          </a:prstGeom>
          <a:noFill/>
        </p:spPr>
        <p:txBody>
          <a:bodyPr wrap="square" rtlCol="0">
            <a:spAutoFit/>
          </a:bodyPr>
          <a:lstStyle/>
          <a:p>
            <a:pPr algn="ctr"/>
            <a:r>
              <a:rPr lang="en-US" sz="1600" dirty="0"/>
              <a:t>Explanatory</a:t>
            </a:r>
          </a:p>
          <a:p>
            <a:pPr algn="ctr"/>
            <a:r>
              <a:rPr lang="en-US" sz="1600" dirty="0"/>
              <a:t>Hypotheses</a:t>
            </a:r>
          </a:p>
        </p:txBody>
      </p:sp>
      <p:sp>
        <p:nvSpPr>
          <p:cNvPr id="15" name="TextBox 14">
            <a:extLst>
              <a:ext uri="{FF2B5EF4-FFF2-40B4-BE49-F238E27FC236}">
                <a16:creationId xmlns:a16="http://schemas.microsoft.com/office/drawing/2014/main" id="{BC16FF3A-37F3-466D-9898-777C98DC5698}"/>
              </a:ext>
            </a:extLst>
          </p:cNvPr>
          <p:cNvSpPr txBox="1"/>
          <p:nvPr/>
        </p:nvSpPr>
        <p:spPr>
          <a:xfrm>
            <a:off x="2214369" y="1468332"/>
            <a:ext cx="2254625" cy="646331"/>
          </a:xfrm>
          <a:prstGeom prst="rect">
            <a:avLst/>
          </a:prstGeom>
          <a:noFill/>
        </p:spPr>
        <p:txBody>
          <a:bodyPr wrap="square" rtlCol="0">
            <a:spAutoFit/>
          </a:bodyPr>
          <a:lstStyle/>
          <a:p>
            <a:pPr algn="ctr"/>
            <a:r>
              <a:rPr lang="en-US" i="1" dirty="0">
                <a:solidFill>
                  <a:srgbClr val="0070C0"/>
                </a:solidFill>
              </a:rPr>
              <a:t>Abductive </a:t>
            </a:r>
          </a:p>
          <a:p>
            <a:pPr algn="ctr"/>
            <a:r>
              <a:rPr lang="en-US" i="1" dirty="0">
                <a:solidFill>
                  <a:srgbClr val="0070C0"/>
                </a:solidFill>
              </a:rPr>
              <a:t>Reasoning</a:t>
            </a:r>
          </a:p>
        </p:txBody>
      </p:sp>
      <p:sp>
        <p:nvSpPr>
          <p:cNvPr id="16" name="Arrow: Up 15">
            <a:extLst>
              <a:ext uri="{FF2B5EF4-FFF2-40B4-BE49-F238E27FC236}">
                <a16:creationId xmlns:a16="http://schemas.microsoft.com/office/drawing/2014/main" id="{6355CB5A-CBCA-4546-9213-E6D131A57FB0}"/>
              </a:ext>
            </a:extLst>
          </p:cNvPr>
          <p:cNvSpPr/>
          <p:nvPr/>
        </p:nvSpPr>
        <p:spPr>
          <a:xfrm rot="8538636">
            <a:off x="7582020" y="2162063"/>
            <a:ext cx="946835" cy="2127610"/>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0DAE0771-B9F5-4346-843D-52066EFB73B2}"/>
              </a:ext>
            </a:extLst>
          </p:cNvPr>
          <p:cNvSpPr txBox="1"/>
          <p:nvPr/>
        </p:nvSpPr>
        <p:spPr>
          <a:xfrm>
            <a:off x="5900778" y="2848586"/>
            <a:ext cx="2254625" cy="646331"/>
          </a:xfrm>
          <a:prstGeom prst="rect">
            <a:avLst/>
          </a:prstGeom>
          <a:noFill/>
        </p:spPr>
        <p:txBody>
          <a:bodyPr wrap="square" rtlCol="0">
            <a:spAutoFit/>
          </a:bodyPr>
          <a:lstStyle/>
          <a:p>
            <a:pPr algn="ctr"/>
            <a:r>
              <a:rPr lang="en-US" i="1" dirty="0">
                <a:solidFill>
                  <a:srgbClr val="0070C0"/>
                </a:solidFill>
              </a:rPr>
              <a:t>Deductive </a:t>
            </a:r>
          </a:p>
          <a:p>
            <a:pPr algn="ctr"/>
            <a:r>
              <a:rPr lang="en-US" i="1" dirty="0">
                <a:solidFill>
                  <a:srgbClr val="0070C0"/>
                </a:solidFill>
              </a:rPr>
              <a:t>Reasoning</a:t>
            </a:r>
          </a:p>
        </p:txBody>
      </p:sp>
      <p:sp>
        <p:nvSpPr>
          <p:cNvPr id="18" name="TextBox 17">
            <a:extLst>
              <a:ext uri="{FF2B5EF4-FFF2-40B4-BE49-F238E27FC236}">
                <a16:creationId xmlns:a16="http://schemas.microsoft.com/office/drawing/2014/main" id="{E6E7264E-8336-492B-99EB-65222B3D1C91}"/>
              </a:ext>
            </a:extLst>
          </p:cNvPr>
          <p:cNvSpPr txBox="1"/>
          <p:nvPr/>
        </p:nvSpPr>
        <p:spPr>
          <a:xfrm>
            <a:off x="572646" y="-2573"/>
            <a:ext cx="11411712" cy="954107"/>
          </a:xfrm>
          <a:prstGeom prst="rect">
            <a:avLst/>
          </a:prstGeom>
          <a:noFill/>
        </p:spPr>
        <p:txBody>
          <a:bodyPr wrap="square" rtlCol="0">
            <a:spAutoFit/>
          </a:bodyPr>
          <a:lstStyle/>
          <a:p>
            <a:pPr algn="ctr"/>
            <a:r>
              <a:rPr lang="en-US" sz="2800" dirty="0"/>
              <a:t>Peirce’s Trichotomy of the Scientific Method </a:t>
            </a:r>
          </a:p>
          <a:p>
            <a:pPr algn="ctr"/>
            <a:r>
              <a:rPr lang="en-US" sz="2800" dirty="0"/>
              <a:t>As Self-Correcting Cycles Leading to the “Truth” </a:t>
            </a:r>
          </a:p>
        </p:txBody>
      </p:sp>
      <p:sp>
        <p:nvSpPr>
          <p:cNvPr id="19" name="TextBox 18">
            <a:extLst>
              <a:ext uri="{FF2B5EF4-FFF2-40B4-BE49-F238E27FC236}">
                <a16:creationId xmlns:a16="http://schemas.microsoft.com/office/drawing/2014/main" id="{4944BAFE-92FC-4620-BE07-104E7E34BD6F}"/>
              </a:ext>
            </a:extLst>
          </p:cNvPr>
          <p:cNvSpPr txBox="1"/>
          <p:nvPr/>
        </p:nvSpPr>
        <p:spPr>
          <a:xfrm rot="3175636">
            <a:off x="6470333" y="2771893"/>
            <a:ext cx="2944905" cy="584775"/>
          </a:xfrm>
          <a:prstGeom prst="rect">
            <a:avLst/>
          </a:prstGeom>
          <a:noFill/>
        </p:spPr>
        <p:txBody>
          <a:bodyPr wrap="square" rtlCol="0">
            <a:spAutoFit/>
          </a:bodyPr>
          <a:lstStyle/>
          <a:p>
            <a:pPr algn="ctr"/>
            <a:r>
              <a:rPr lang="en-US" sz="1600" dirty="0"/>
              <a:t>What Must </a:t>
            </a:r>
          </a:p>
          <a:p>
            <a:pPr algn="ctr"/>
            <a:r>
              <a:rPr lang="en-US" sz="1600" dirty="0"/>
              <a:t>Happen If True?</a:t>
            </a:r>
          </a:p>
        </p:txBody>
      </p:sp>
      <p:sp>
        <p:nvSpPr>
          <p:cNvPr id="20" name="TextBox 19">
            <a:extLst>
              <a:ext uri="{FF2B5EF4-FFF2-40B4-BE49-F238E27FC236}">
                <a16:creationId xmlns:a16="http://schemas.microsoft.com/office/drawing/2014/main" id="{6C85D4FE-48C3-4588-84B3-62A5808BC84A}"/>
              </a:ext>
            </a:extLst>
          </p:cNvPr>
          <p:cNvSpPr txBox="1"/>
          <p:nvPr/>
        </p:nvSpPr>
        <p:spPr>
          <a:xfrm>
            <a:off x="8912510" y="1903179"/>
            <a:ext cx="3199423" cy="2585323"/>
          </a:xfrm>
          <a:prstGeom prst="rect">
            <a:avLst/>
          </a:prstGeom>
          <a:noFill/>
        </p:spPr>
        <p:txBody>
          <a:bodyPr wrap="square" rtlCol="0">
            <a:spAutoFit/>
          </a:bodyPr>
          <a:lstStyle/>
          <a:p>
            <a:r>
              <a:rPr lang="en-US" dirty="0"/>
              <a:t>What are Testable Conclusions About Other Phenomenon That Must Be Reached For Each Hypothesis if True?</a:t>
            </a:r>
          </a:p>
          <a:p>
            <a:endParaRPr lang="en-US" dirty="0"/>
          </a:p>
          <a:p>
            <a:r>
              <a:rPr lang="en-US" dirty="0"/>
              <a:t>Controlled Experiments Based Upon Samples From a Population</a:t>
            </a:r>
          </a:p>
          <a:p>
            <a:endParaRPr lang="en-US" dirty="0"/>
          </a:p>
        </p:txBody>
      </p:sp>
      <p:sp>
        <p:nvSpPr>
          <p:cNvPr id="22" name="TextBox 21">
            <a:extLst>
              <a:ext uri="{FF2B5EF4-FFF2-40B4-BE49-F238E27FC236}">
                <a16:creationId xmlns:a16="http://schemas.microsoft.com/office/drawing/2014/main" id="{11F88B77-AC17-4BCB-9F4D-796D9C785E79}"/>
              </a:ext>
            </a:extLst>
          </p:cNvPr>
          <p:cNvSpPr txBox="1"/>
          <p:nvPr/>
        </p:nvSpPr>
        <p:spPr>
          <a:xfrm>
            <a:off x="7800648" y="4555858"/>
            <a:ext cx="3636802" cy="954107"/>
          </a:xfrm>
          <a:prstGeom prst="rect">
            <a:avLst/>
          </a:prstGeom>
          <a:noFill/>
        </p:spPr>
        <p:txBody>
          <a:bodyPr wrap="square" rtlCol="0">
            <a:spAutoFit/>
          </a:bodyPr>
          <a:lstStyle/>
          <a:p>
            <a:pPr algn="ctr"/>
            <a:r>
              <a:rPr lang="en-US" sz="2000" dirty="0">
                <a:solidFill>
                  <a:schemeClr val="bg1"/>
                </a:solidFill>
              </a:rPr>
              <a:t>Elimination </a:t>
            </a:r>
          </a:p>
          <a:p>
            <a:pPr algn="ctr"/>
            <a:r>
              <a:rPr lang="en-US" sz="2000" dirty="0">
                <a:solidFill>
                  <a:schemeClr val="bg1"/>
                </a:solidFill>
              </a:rPr>
              <a:t>of False Hypotheses</a:t>
            </a:r>
          </a:p>
          <a:p>
            <a:pPr algn="ctr"/>
            <a:r>
              <a:rPr lang="en-US" sz="1600" i="1" dirty="0">
                <a:solidFill>
                  <a:schemeClr val="bg1"/>
                </a:solidFill>
              </a:rPr>
              <a:t>(retroduction)</a:t>
            </a:r>
          </a:p>
        </p:txBody>
      </p:sp>
      <p:sp>
        <p:nvSpPr>
          <p:cNvPr id="67" name="TextBox 66">
            <a:extLst>
              <a:ext uri="{FF2B5EF4-FFF2-40B4-BE49-F238E27FC236}">
                <a16:creationId xmlns:a16="http://schemas.microsoft.com/office/drawing/2014/main" id="{580721A0-E439-4CA7-B123-2C54EA86B979}"/>
              </a:ext>
            </a:extLst>
          </p:cNvPr>
          <p:cNvSpPr txBox="1"/>
          <p:nvPr/>
        </p:nvSpPr>
        <p:spPr>
          <a:xfrm>
            <a:off x="4074305" y="4662067"/>
            <a:ext cx="2366881" cy="646331"/>
          </a:xfrm>
          <a:prstGeom prst="rect">
            <a:avLst/>
          </a:prstGeom>
          <a:noFill/>
        </p:spPr>
        <p:txBody>
          <a:bodyPr wrap="square" rtlCol="0">
            <a:spAutoFit/>
          </a:bodyPr>
          <a:lstStyle/>
          <a:p>
            <a:pPr algn="ctr"/>
            <a:r>
              <a:rPr lang="en-US" dirty="0">
                <a:solidFill>
                  <a:schemeClr val="bg1"/>
                </a:solidFill>
              </a:rPr>
              <a:t>Sufficient  Accuracy Reached to Take Action</a:t>
            </a:r>
          </a:p>
        </p:txBody>
      </p:sp>
      <p:sp>
        <p:nvSpPr>
          <p:cNvPr id="72" name="TextBox 71">
            <a:extLst>
              <a:ext uri="{FF2B5EF4-FFF2-40B4-BE49-F238E27FC236}">
                <a16:creationId xmlns:a16="http://schemas.microsoft.com/office/drawing/2014/main" id="{B935D535-582C-49B6-8FE4-5C33613CE95F}"/>
              </a:ext>
            </a:extLst>
          </p:cNvPr>
          <p:cNvSpPr txBox="1"/>
          <p:nvPr/>
        </p:nvSpPr>
        <p:spPr>
          <a:xfrm>
            <a:off x="5362412" y="5697186"/>
            <a:ext cx="2254625" cy="646331"/>
          </a:xfrm>
          <a:prstGeom prst="rect">
            <a:avLst/>
          </a:prstGeom>
          <a:noFill/>
        </p:spPr>
        <p:txBody>
          <a:bodyPr wrap="square" rtlCol="0">
            <a:spAutoFit/>
          </a:bodyPr>
          <a:lstStyle/>
          <a:p>
            <a:pPr algn="ctr"/>
            <a:r>
              <a:rPr lang="en-US" i="1" dirty="0">
                <a:solidFill>
                  <a:srgbClr val="0070C0"/>
                </a:solidFill>
              </a:rPr>
              <a:t>Inductive </a:t>
            </a:r>
          </a:p>
          <a:p>
            <a:pPr algn="ctr"/>
            <a:r>
              <a:rPr lang="en-US" i="1" dirty="0">
                <a:solidFill>
                  <a:srgbClr val="0070C0"/>
                </a:solidFill>
              </a:rPr>
              <a:t>Reasoning</a:t>
            </a:r>
          </a:p>
        </p:txBody>
      </p:sp>
      <p:sp>
        <p:nvSpPr>
          <p:cNvPr id="73" name="TextBox 72">
            <a:extLst>
              <a:ext uri="{FF2B5EF4-FFF2-40B4-BE49-F238E27FC236}">
                <a16:creationId xmlns:a16="http://schemas.microsoft.com/office/drawing/2014/main" id="{4FC1A416-B474-4DD7-9D9A-6C18824F9C55}"/>
              </a:ext>
            </a:extLst>
          </p:cNvPr>
          <p:cNvSpPr txBox="1"/>
          <p:nvPr/>
        </p:nvSpPr>
        <p:spPr>
          <a:xfrm>
            <a:off x="3087220" y="6100988"/>
            <a:ext cx="2191948" cy="584775"/>
          </a:xfrm>
          <a:prstGeom prst="rect">
            <a:avLst/>
          </a:prstGeom>
          <a:noFill/>
        </p:spPr>
        <p:txBody>
          <a:bodyPr wrap="square" rtlCol="0">
            <a:spAutoFit/>
          </a:bodyPr>
          <a:lstStyle/>
          <a:p>
            <a:r>
              <a:rPr lang="en-US" sz="1600" i="1" dirty="0"/>
              <a:t>Economics Plays a Role in Sufficiency Decision.</a:t>
            </a:r>
          </a:p>
        </p:txBody>
      </p:sp>
      <p:cxnSp>
        <p:nvCxnSpPr>
          <p:cNvPr id="75" name="Straight Arrow Connector 74">
            <a:extLst>
              <a:ext uri="{FF2B5EF4-FFF2-40B4-BE49-F238E27FC236}">
                <a16:creationId xmlns:a16="http://schemas.microsoft.com/office/drawing/2014/main" id="{07BD4346-2116-4FFA-8C15-B821C4EF0399}"/>
              </a:ext>
            </a:extLst>
          </p:cNvPr>
          <p:cNvCxnSpPr>
            <a:cxnSpLocks/>
          </p:cNvCxnSpPr>
          <p:nvPr/>
        </p:nvCxnSpPr>
        <p:spPr>
          <a:xfrm flipV="1">
            <a:off x="3720866" y="5815383"/>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3DB10C-6874-429A-9EB5-D0BDA6BFD7B0}"/>
              </a:ext>
            </a:extLst>
          </p:cNvPr>
          <p:cNvSpPr txBox="1"/>
          <p:nvPr/>
        </p:nvSpPr>
        <p:spPr>
          <a:xfrm>
            <a:off x="3330853" y="3062153"/>
            <a:ext cx="2147270" cy="369332"/>
          </a:xfrm>
          <a:prstGeom prst="rect">
            <a:avLst/>
          </a:prstGeom>
          <a:noFill/>
        </p:spPr>
        <p:txBody>
          <a:bodyPr wrap="square" rtlCol="0">
            <a:spAutoFit/>
          </a:bodyPr>
          <a:lstStyle/>
          <a:p>
            <a:r>
              <a:rPr lang="en-US" b="1" dirty="0">
                <a:solidFill>
                  <a:srgbClr val="00B050"/>
                </a:solidFill>
              </a:rPr>
              <a:t>Begin Research</a:t>
            </a:r>
          </a:p>
        </p:txBody>
      </p:sp>
      <p:sp>
        <p:nvSpPr>
          <p:cNvPr id="48" name="Arrow: Up 47">
            <a:extLst>
              <a:ext uri="{FF2B5EF4-FFF2-40B4-BE49-F238E27FC236}">
                <a16:creationId xmlns:a16="http://schemas.microsoft.com/office/drawing/2014/main" id="{54CBEA6A-8242-4CE4-9ADF-607096B641F8}"/>
              </a:ext>
            </a:extLst>
          </p:cNvPr>
          <p:cNvSpPr/>
          <p:nvPr/>
        </p:nvSpPr>
        <p:spPr>
          <a:xfrm rot="16200000">
            <a:off x="6950543" y="4326705"/>
            <a:ext cx="946835" cy="1451763"/>
          </a:xfrm>
          <a:prstGeom prs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69BDDB9F-BC7F-4458-BF0F-38FAB07B335F}"/>
              </a:ext>
            </a:extLst>
          </p:cNvPr>
          <p:cNvSpPr txBox="1"/>
          <p:nvPr/>
        </p:nvSpPr>
        <p:spPr>
          <a:xfrm>
            <a:off x="6128978" y="4757904"/>
            <a:ext cx="2805953" cy="584775"/>
          </a:xfrm>
          <a:prstGeom prst="rect">
            <a:avLst/>
          </a:prstGeom>
          <a:noFill/>
        </p:spPr>
        <p:txBody>
          <a:bodyPr wrap="square" rtlCol="0">
            <a:spAutoFit/>
          </a:bodyPr>
          <a:lstStyle/>
          <a:p>
            <a:pPr algn="ctr"/>
            <a:r>
              <a:rPr lang="en-US" sz="1600" dirty="0"/>
              <a:t>Test Predictive </a:t>
            </a:r>
          </a:p>
          <a:p>
            <a:pPr algn="ctr"/>
            <a:r>
              <a:rPr lang="en-US" sz="1600" dirty="0"/>
              <a:t>Models</a:t>
            </a:r>
          </a:p>
        </p:txBody>
      </p:sp>
      <p:sp>
        <p:nvSpPr>
          <p:cNvPr id="49" name="TextBox 48">
            <a:extLst>
              <a:ext uri="{FF2B5EF4-FFF2-40B4-BE49-F238E27FC236}">
                <a16:creationId xmlns:a16="http://schemas.microsoft.com/office/drawing/2014/main" id="{E9128566-635D-4E22-8CA8-46353A0E4882}"/>
              </a:ext>
            </a:extLst>
          </p:cNvPr>
          <p:cNvSpPr txBox="1"/>
          <p:nvPr/>
        </p:nvSpPr>
        <p:spPr>
          <a:xfrm>
            <a:off x="6923736" y="5649659"/>
            <a:ext cx="1465729" cy="646331"/>
          </a:xfrm>
          <a:prstGeom prst="rect">
            <a:avLst/>
          </a:prstGeom>
          <a:noFill/>
        </p:spPr>
        <p:txBody>
          <a:bodyPr wrap="square" rtlCol="0">
            <a:spAutoFit/>
          </a:bodyPr>
          <a:lstStyle/>
          <a:p>
            <a:pPr algn="ctr"/>
            <a:r>
              <a:rPr lang="en-US" dirty="0"/>
              <a:t>Assess Accuracy</a:t>
            </a:r>
          </a:p>
        </p:txBody>
      </p:sp>
      <p:sp>
        <p:nvSpPr>
          <p:cNvPr id="50" name="Rectangle: Rounded Corners 49">
            <a:extLst>
              <a:ext uri="{FF2B5EF4-FFF2-40B4-BE49-F238E27FC236}">
                <a16:creationId xmlns:a16="http://schemas.microsoft.com/office/drawing/2014/main" id="{B07A1404-276E-463E-AF32-6CC39A8B190A}"/>
              </a:ext>
            </a:extLst>
          </p:cNvPr>
          <p:cNvSpPr/>
          <p:nvPr/>
        </p:nvSpPr>
        <p:spPr>
          <a:xfrm>
            <a:off x="316212" y="3225868"/>
            <a:ext cx="2920545" cy="1274441"/>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Bent-Up 11">
            <a:extLst>
              <a:ext uri="{FF2B5EF4-FFF2-40B4-BE49-F238E27FC236}">
                <a16:creationId xmlns:a16="http://schemas.microsoft.com/office/drawing/2014/main" id="{7A153FEA-8ED1-47CB-B8C8-351935CC139B}"/>
              </a:ext>
            </a:extLst>
          </p:cNvPr>
          <p:cNvSpPr/>
          <p:nvPr/>
        </p:nvSpPr>
        <p:spPr>
          <a:xfrm flipH="1">
            <a:off x="1570939" y="4542549"/>
            <a:ext cx="2191949" cy="983455"/>
          </a:xfrm>
          <a:prstGeom prst="bentUp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7AE223AE-7625-4688-A0C8-978DAA6794A8}"/>
              </a:ext>
            </a:extLst>
          </p:cNvPr>
          <p:cNvSpPr txBox="1"/>
          <p:nvPr/>
        </p:nvSpPr>
        <p:spPr>
          <a:xfrm>
            <a:off x="1724809" y="5205002"/>
            <a:ext cx="1939217" cy="369332"/>
          </a:xfrm>
          <a:prstGeom prst="rect">
            <a:avLst/>
          </a:prstGeom>
          <a:noFill/>
        </p:spPr>
        <p:txBody>
          <a:bodyPr wrap="square" rtlCol="0">
            <a:spAutoFit/>
          </a:bodyPr>
          <a:lstStyle/>
          <a:p>
            <a:pPr algn="ctr"/>
            <a:r>
              <a:rPr lang="en-US" dirty="0"/>
              <a:t>Execute Actions</a:t>
            </a:r>
          </a:p>
        </p:txBody>
      </p:sp>
      <p:sp>
        <p:nvSpPr>
          <p:cNvPr id="51" name="TextBox 50">
            <a:extLst>
              <a:ext uri="{FF2B5EF4-FFF2-40B4-BE49-F238E27FC236}">
                <a16:creationId xmlns:a16="http://schemas.microsoft.com/office/drawing/2014/main" id="{CE51CCC8-4C1B-4348-AA58-747E9030A4EC}"/>
              </a:ext>
            </a:extLst>
          </p:cNvPr>
          <p:cNvSpPr txBox="1"/>
          <p:nvPr/>
        </p:nvSpPr>
        <p:spPr>
          <a:xfrm>
            <a:off x="541368" y="3410244"/>
            <a:ext cx="2366881" cy="923330"/>
          </a:xfrm>
          <a:prstGeom prst="rect">
            <a:avLst/>
          </a:prstGeom>
          <a:noFill/>
        </p:spPr>
        <p:txBody>
          <a:bodyPr wrap="square" rtlCol="0">
            <a:spAutoFit/>
          </a:bodyPr>
          <a:lstStyle/>
          <a:p>
            <a:pPr algn="ctr"/>
            <a:r>
              <a:rPr lang="en-US" dirty="0">
                <a:solidFill>
                  <a:schemeClr val="bg1"/>
                </a:solidFill>
              </a:rPr>
              <a:t>Assess Results of Application and Adjust Hypotheses</a:t>
            </a:r>
          </a:p>
        </p:txBody>
      </p:sp>
      <p:grpSp>
        <p:nvGrpSpPr>
          <p:cNvPr id="26" name="Group 25">
            <a:extLst>
              <a:ext uri="{FF2B5EF4-FFF2-40B4-BE49-F238E27FC236}">
                <a16:creationId xmlns:a16="http://schemas.microsoft.com/office/drawing/2014/main" id="{E0D3247A-9C82-456B-BD4E-3DB8ED268BD0}"/>
              </a:ext>
            </a:extLst>
          </p:cNvPr>
          <p:cNvGrpSpPr/>
          <p:nvPr/>
        </p:nvGrpSpPr>
        <p:grpSpPr>
          <a:xfrm>
            <a:off x="308683" y="1858804"/>
            <a:ext cx="3301378" cy="1200329"/>
            <a:chOff x="172230" y="2033927"/>
            <a:chExt cx="3301378" cy="1200329"/>
          </a:xfrm>
        </p:grpSpPr>
        <p:sp>
          <p:nvSpPr>
            <p:cNvPr id="24" name="Arrow: Bent 23">
              <a:extLst>
                <a:ext uri="{FF2B5EF4-FFF2-40B4-BE49-F238E27FC236}">
                  <a16:creationId xmlns:a16="http://schemas.microsoft.com/office/drawing/2014/main" id="{AA32D6B8-9C53-4C24-94A8-DB75A7FBC909}"/>
                </a:ext>
              </a:extLst>
            </p:cNvPr>
            <p:cNvSpPr/>
            <p:nvPr/>
          </p:nvSpPr>
          <p:spPr>
            <a:xfrm>
              <a:off x="1618903" y="2340815"/>
              <a:ext cx="761742" cy="886705"/>
            </a:xfrm>
            <a:prstGeom prst="ben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TextBox 51">
              <a:extLst>
                <a:ext uri="{FF2B5EF4-FFF2-40B4-BE49-F238E27FC236}">
                  <a16:creationId xmlns:a16="http://schemas.microsoft.com/office/drawing/2014/main" id="{0D308085-6B94-498F-B8C4-105F80A3D24F}"/>
                </a:ext>
              </a:extLst>
            </p:cNvPr>
            <p:cNvSpPr txBox="1"/>
            <p:nvPr/>
          </p:nvSpPr>
          <p:spPr>
            <a:xfrm>
              <a:off x="172230" y="2033927"/>
              <a:ext cx="1465729" cy="1200329"/>
            </a:xfrm>
            <a:prstGeom prst="rect">
              <a:avLst/>
            </a:prstGeom>
            <a:noFill/>
          </p:spPr>
          <p:txBody>
            <a:bodyPr wrap="square" rtlCol="0">
              <a:spAutoFit/>
            </a:bodyPr>
            <a:lstStyle/>
            <a:p>
              <a:pPr algn="ctr"/>
              <a:r>
                <a:rPr lang="en-US" dirty="0">
                  <a:solidFill>
                    <a:srgbClr val="FF0000"/>
                  </a:solidFill>
                </a:rPr>
                <a:t>Begin Next Cycle with Convergence on “Truth”</a:t>
              </a:r>
            </a:p>
          </p:txBody>
        </p:sp>
        <p:sp>
          <p:nvSpPr>
            <p:cNvPr id="25" name="Arrow: Right 24">
              <a:extLst>
                <a:ext uri="{FF2B5EF4-FFF2-40B4-BE49-F238E27FC236}">
                  <a16:creationId xmlns:a16="http://schemas.microsoft.com/office/drawing/2014/main" id="{AD56446E-6931-42EC-B524-CA9B31F1A003}"/>
                </a:ext>
              </a:extLst>
            </p:cNvPr>
            <p:cNvSpPr/>
            <p:nvPr/>
          </p:nvSpPr>
          <p:spPr>
            <a:xfrm>
              <a:off x="2476349" y="2313069"/>
              <a:ext cx="868065" cy="474147"/>
            </a:xfrm>
            <a:prstGeom prst="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3" name="TextBox 52">
              <a:extLst>
                <a:ext uri="{FF2B5EF4-FFF2-40B4-BE49-F238E27FC236}">
                  <a16:creationId xmlns:a16="http://schemas.microsoft.com/office/drawing/2014/main" id="{1C900320-A2EE-4DBB-8110-DFEDDF8DFAA6}"/>
                </a:ext>
              </a:extLst>
            </p:cNvPr>
            <p:cNvSpPr txBox="1"/>
            <p:nvPr/>
          </p:nvSpPr>
          <p:spPr>
            <a:xfrm>
              <a:off x="2342889" y="2386676"/>
              <a:ext cx="1130719" cy="307777"/>
            </a:xfrm>
            <a:prstGeom prst="rect">
              <a:avLst/>
            </a:prstGeom>
            <a:noFill/>
          </p:spPr>
          <p:txBody>
            <a:bodyPr wrap="square" rtlCol="0">
              <a:spAutoFit/>
            </a:bodyPr>
            <a:lstStyle/>
            <a:p>
              <a:pPr algn="ctr"/>
              <a:r>
                <a:rPr lang="en-US" sz="1400" dirty="0"/>
                <a:t>Experience</a:t>
              </a:r>
            </a:p>
          </p:txBody>
        </p:sp>
      </p:grpSp>
      <p:sp>
        <p:nvSpPr>
          <p:cNvPr id="33" name="TextBox 32">
            <a:extLst>
              <a:ext uri="{FF2B5EF4-FFF2-40B4-BE49-F238E27FC236}">
                <a16:creationId xmlns:a16="http://schemas.microsoft.com/office/drawing/2014/main" id="{42D0D50D-B000-4206-A0B5-DA029F1ECAEA}"/>
              </a:ext>
            </a:extLst>
          </p:cNvPr>
          <p:cNvSpPr txBox="1"/>
          <p:nvPr/>
        </p:nvSpPr>
        <p:spPr>
          <a:xfrm>
            <a:off x="502469" y="5815383"/>
            <a:ext cx="2191948" cy="584775"/>
          </a:xfrm>
          <a:prstGeom prst="rect">
            <a:avLst/>
          </a:prstGeom>
          <a:noFill/>
        </p:spPr>
        <p:txBody>
          <a:bodyPr wrap="square" rtlCol="0">
            <a:spAutoFit/>
          </a:bodyPr>
          <a:lstStyle/>
          <a:p>
            <a:r>
              <a:rPr lang="en-US" sz="1600" i="1" dirty="0"/>
              <a:t>reflects imaginative interpretation of results.</a:t>
            </a:r>
          </a:p>
        </p:txBody>
      </p:sp>
      <p:cxnSp>
        <p:nvCxnSpPr>
          <p:cNvPr id="34" name="Straight Arrow Connector 33">
            <a:extLst>
              <a:ext uri="{FF2B5EF4-FFF2-40B4-BE49-F238E27FC236}">
                <a16:creationId xmlns:a16="http://schemas.microsoft.com/office/drawing/2014/main" id="{D53BBA08-67DC-4E72-9339-07B5DC1893DD}"/>
              </a:ext>
            </a:extLst>
          </p:cNvPr>
          <p:cNvCxnSpPr>
            <a:cxnSpLocks/>
          </p:cNvCxnSpPr>
          <p:nvPr/>
        </p:nvCxnSpPr>
        <p:spPr>
          <a:xfrm flipV="1">
            <a:off x="1073065" y="5431531"/>
            <a:ext cx="304168" cy="2856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402F092-09B8-4B77-9EAE-8399D4E28F17}"/>
              </a:ext>
            </a:extLst>
          </p:cNvPr>
          <p:cNvSpPr txBox="1"/>
          <p:nvPr/>
        </p:nvSpPr>
        <p:spPr>
          <a:xfrm>
            <a:off x="4272114" y="2342716"/>
            <a:ext cx="2254625" cy="646331"/>
          </a:xfrm>
          <a:prstGeom prst="rect">
            <a:avLst/>
          </a:prstGeom>
          <a:noFill/>
        </p:spPr>
        <p:txBody>
          <a:bodyPr wrap="square" rtlCol="0">
            <a:spAutoFit/>
          </a:bodyPr>
          <a:lstStyle/>
          <a:p>
            <a:pPr algn="ctr"/>
            <a:r>
              <a:rPr lang="en-US" dirty="0"/>
              <a:t>Process Definition With “Counts”</a:t>
            </a:r>
          </a:p>
        </p:txBody>
      </p:sp>
    </p:spTree>
    <p:extLst>
      <p:ext uri="{BB962C8B-B14F-4D97-AF65-F5344CB8AC3E}">
        <p14:creationId xmlns:p14="http://schemas.microsoft.com/office/powerpoint/2010/main" val="4195890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0DBA18-7218-4F0D-A5AA-0DC688C5DF74}"/>
              </a:ext>
            </a:extLst>
          </p:cNvPr>
          <p:cNvPicPr>
            <a:picLocks noChangeAspect="1"/>
          </p:cNvPicPr>
          <p:nvPr/>
        </p:nvPicPr>
        <p:blipFill>
          <a:blip r:embed="rId2"/>
          <a:stretch>
            <a:fillRect/>
          </a:stretch>
        </p:blipFill>
        <p:spPr>
          <a:xfrm>
            <a:off x="88204" y="0"/>
            <a:ext cx="12015592" cy="6858000"/>
          </a:xfrm>
          <a:prstGeom prst="rect">
            <a:avLst/>
          </a:prstGeom>
        </p:spPr>
      </p:pic>
      <p:sp>
        <p:nvSpPr>
          <p:cNvPr id="3" name="TextBox 2"/>
          <p:cNvSpPr txBox="1"/>
          <p:nvPr/>
        </p:nvSpPr>
        <p:spPr>
          <a:xfrm>
            <a:off x="1040685" y="537882"/>
            <a:ext cx="9084366" cy="369332"/>
          </a:xfrm>
          <a:prstGeom prst="rect">
            <a:avLst/>
          </a:prstGeom>
          <a:noFill/>
        </p:spPr>
        <p:txBody>
          <a:bodyPr wrap="square" rtlCol="0">
            <a:spAutoFit/>
          </a:bodyPr>
          <a:lstStyle/>
          <a:p>
            <a:pPr algn="ctr"/>
            <a:r>
              <a:rPr lang="en-US" dirty="0"/>
              <a:t>A Preview of Phases 2-4</a:t>
            </a:r>
          </a:p>
        </p:txBody>
      </p:sp>
    </p:spTree>
    <p:extLst>
      <p:ext uri="{BB962C8B-B14F-4D97-AF65-F5344CB8AC3E}">
        <p14:creationId xmlns:p14="http://schemas.microsoft.com/office/powerpoint/2010/main" val="2141191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0068" y="829891"/>
            <a:ext cx="5397440" cy="5069166"/>
          </a:xfrm>
          <a:prstGeom prst="rect">
            <a:avLst/>
          </a:prstGeom>
        </p:spPr>
      </p:pic>
      <p:pic>
        <p:nvPicPr>
          <p:cNvPr id="3" name="Picture 2"/>
          <p:cNvPicPr>
            <a:picLocks noChangeAspect="1"/>
          </p:cNvPicPr>
          <p:nvPr/>
        </p:nvPicPr>
        <p:blipFill>
          <a:blip r:embed="rId3"/>
          <a:stretch>
            <a:fillRect/>
          </a:stretch>
        </p:blipFill>
        <p:spPr>
          <a:xfrm>
            <a:off x="6141013" y="877377"/>
            <a:ext cx="5834677" cy="4974194"/>
          </a:xfrm>
          <a:prstGeom prst="rect">
            <a:avLst/>
          </a:prstGeom>
        </p:spPr>
      </p:pic>
      <p:sp>
        <p:nvSpPr>
          <p:cNvPr id="4" name="TextBox 3"/>
          <p:cNvSpPr txBox="1"/>
          <p:nvPr/>
        </p:nvSpPr>
        <p:spPr>
          <a:xfrm>
            <a:off x="1628775" y="157163"/>
            <a:ext cx="4000500" cy="646331"/>
          </a:xfrm>
          <a:prstGeom prst="rect">
            <a:avLst/>
          </a:prstGeom>
          <a:noFill/>
        </p:spPr>
        <p:txBody>
          <a:bodyPr wrap="square" rtlCol="0">
            <a:spAutoFit/>
          </a:bodyPr>
          <a:lstStyle/>
          <a:p>
            <a:pPr algn="ctr"/>
            <a:r>
              <a:rPr lang="en-US" dirty="0"/>
              <a:t>Parametric Methods—You Know the Structure a priori</a:t>
            </a:r>
          </a:p>
        </p:txBody>
      </p:sp>
      <p:sp>
        <p:nvSpPr>
          <p:cNvPr id="5" name="TextBox 4"/>
          <p:cNvSpPr txBox="1"/>
          <p:nvPr/>
        </p:nvSpPr>
        <p:spPr>
          <a:xfrm>
            <a:off x="7058101" y="89387"/>
            <a:ext cx="4000500" cy="646331"/>
          </a:xfrm>
          <a:prstGeom prst="rect">
            <a:avLst/>
          </a:prstGeom>
          <a:noFill/>
        </p:spPr>
        <p:txBody>
          <a:bodyPr wrap="square" rtlCol="0">
            <a:spAutoFit/>
          </a:bodyPr>
          <a:lstStyle/>
          <a:p>
            <a:pPr algn="ctr"/>
            <a:r>
              <a:rPr lang="en-US" dirty="0"/>
              <a:t>Non Parametric Methods—Sensitive to the Local Structure of the Data</a:t>
            </a:r>
          </a:p>
        </p:txBody>
      </p:sp>
    </p:spTree>
    <p:extLst>
      <p:ext uri="{BB962C8B-B14F-4D97-AF65-F5344CB8AC3E}">
        <p14:creationId xmlns:p14="http://schemas.microsoft.com/office/powerpoint/2010/main" val="42704394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33525" y="390525"/>
            <a:ext cx="9124950" cy="6076950"/>
          </a:xfrm>
          <a:prstGeom prst="rect">
            <a:avLst/>
          </a:prstGeom>
        </p:spPr>
      </p:pic>
      <p:sp>
        <p:nvSpPr>
          <p:cNvPr id="3" name="TextBox 2">
            <a:extLst>
              <a:ext uri="{FF2B5EF4-FFF2-40B4-BE49-F238E27FC236}">
                <a16:creationId xmlns:a16="http://schemas.microsoft.com/office/drawing/2014/main" id="{E76305D8-65F6-4CCE-AACE-00445FA95B99}"/>
              </a:ext>
            </a:extLst>
          </p:cNvPr>
          <p:cNvSpPr txBox="1"/>
          <p:nvPr/>
        </p:nvSpPr>
        <p:spPr>
          <a:xfrm>
            <a:off x="4279905" y="111744"/>
            <a:ext cx="3606796" cy="369332"/>
          </a:xfrm>
          <a:prstGeom prst="rect">
            <a:avLst/>
          </a:prstGeom>
          <a:noFill/>
        </p:spPr>
        <p:txBody>
          <a:bodyPr wrap="square" rtlCol="0">
            <a:spAutoFit/>
          </a:bodyPr>
          <a:lstStyle/>
          <a:p>
            <a:r>
              <a:rPr lang="en-US" dirty="0">
                <a:solidFill>
                  <a:srgbClr val="00B0F0"/>
                </a:solidFill>
              </a:rPr>
              <a:t>Regression Versus Classification</a:t>
            </a:r>
          </a:p>
        </p:txBody>
      </p:sp>
      <p:sp>
        <p:nvSpPr>
          <p:cNvPr id="4" name="TextBox 3">
            <a:extLst>
              <a:ext uri="{FF2B5EF4-FFF2-40B4-BE49-F238E27FC236}">
                <a16:creationId xmlns:a16="http://schemas.microsoft.com/office/drawing/2014/main" id="{317F2BFD-5F2A-4F20-925B-7F9715684763}"/>
              </a:ext>
            </a:extLst>
          </p:cNvPr>
          <p:cNvSpPr txBox="1"/>
          <p:nvPr/>
        </p:nvSpPr>
        <p:spPr>
          <a:xfrm>
            <a:off x="232012" y="1949986"/>
            <a:ext cx="1795092" cy="3416320"/>
          </a:xfrm>
          <a:prstGeom prst="rect">
            <a:avLst/>
          </a:prstGeom>
          <a:noFill/>
        </p:spPr>
        <p:txBody>
          <a:bodyPr wrap="square" rtlCol="0">
            <a:spAutoFit/>
          </a:bodyPr>
          <a:lstStyle/>
          <a:p>
            <a:r>
              <a:rPr lang="en-US" dirty="0"/>
              <a:t>Regression Considers Numeric Responses</a:t>
            </a:r>
          </a:p>
          <a:p>
            <a:endParaRPr lang="en-US" dirty="0"/>
          </a:p>
          <a:p>
            <a:r>
              <a:rPr lang="en-US" dirty="0"/>
              <a:t>Classification Considers Counts, Voting, Probabilities and Odds for Categorized Outcomes</a:t>
            </a:r>
          </a:p>
        </p:txBody>
      </p:sp>
    </p:spTree>
    <p:extLst>
      <p:ext uri="{BB962C8B-B14F-4D97-AF65-F5344CB8AC3E}">
        <p14:creationId xmlns:p14="http://schemas.microsoft.com/office/powerpoint/2010/main" val="5198497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rot="1057841">
            <a:off x="5028301" y="1512498"/>
            <a:ext cx="1285336" cy="2221302"/>
          </a:xfrm>
          <a:prstGeom prst="ellipse">
            <a:avLst/>
          </a:prstGeom>
          <a:pattFill prst="solidDmnd">
            <a:fgClr>
              <a:schemeClr val="bg1">
                <a:lumMod val="6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p:cNvCxnSpPr/>
          <p:nvPr/>
        </p:nvCxnSpPr>
        <p:spPr>
          <a:xfrm>
            <a:off x="2996781" y="939740"/>
            <a:ext cx="51758" cy="37438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048540" y="4580087"/>
            <a:ext cx="5167222" cy="1035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27905" y="4235031"/>
            <a:ext cx="776378" cy="369332"/>
          </a:xfrm>
          <a:prstGeom prst="rect">
            <a:avLst/>
          </a:prstGeom>
          <a:noFill/>
        </p:spPr>
        <p:txBody>
          <a:bodyPr wrap="square" rtlCol="0">
            <a:spAutoFit/>
          </a:bodyPr>
          <a:lstStyle/>
          <a:p>
            <a:r>
              <a:rPr lang="en-US" dirty="0"/>
              <a:t>X</a:t>
            </a:r>
            <a:r>
              <a:rPr lang="en-US" baseline="-25000" dirty="0"/>
              <a:t>1</a:t>
            </a:r>
          </a:p>
        </p:txBody>
      </p:sp>
      <p:sp>
        <p:nvSpPr>
          <p:cNvPr id="16" name="TextBox 15"/>
          <p:cNvSpPr txBox="1"/>
          <p:nvPr/>
        </p:nvSpPr>
        <p:spPr>
          <a:xfrm>
            <a:off x="2821377" y="530787"/>
            <a:ext cx="776378" cy="369332"/>
          </a:xfrm>
          <a:prstGeom prst="rect">
            <a:avLst/>
          </a:prstGeom>
          <a:noFill/>
        </p:spPr>
        <p:txBody>
          <a:bodyPr wrap="square" rtlCol="0">
            <a:spAutoFit/>
          </a:bodyPr>
          <a:lstStyle/>
          <a:p>
            <a:r>
              <a:rPr lang="en-US" dirty="0"/>
              <a:t>X</a:t>
            </a:r>
            <a:r>
              <a:rPr lang="en-US" baseline="-25000" dirty="0"/>
              <a:t>2</a:t>
            </a:r>
          </a:p>
        </p:txBody>
      </p:sp>
      <p:sp>
        <p:nvSpPr>
          <p:cNvPr id="18" name="Oval 17"/>
          <p:cNvSpPr/>
          <p:nvPr/>
        </p:nvSpPr>
        <p:spPr>
          <a:xfrm rot="1057841">
            <a:off x="4066456" y="1293423"/>
            <a:ext cx="1285336" cy="22213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594824" y="1484282"/>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947264" y="1449546"/>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4360113" y="174631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4941153" y="184431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677509" y="1906617"/>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4226763" y="2101789"/>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544159" y="2316583"/>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610624" y="276854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5245758" y="2171608"/>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5144249" y="2420967"/>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84003" y="2171608"/>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4226763" y="2562363"/>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4494909" y="3293558"/>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4150563" y="290171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4734659" y="3031825"/>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4457563" y="736539"/>
            <a:ext cx="1018995" cy="646331"/>
          </a:xfrm>
          <a:prstGeom prst="rect">
            <a:avLst/>
          </a:prstGeom>
          <a:noFill/>
        </p:spPr>
        <p:txBody>
          <a:bodyPr wrap="square" rtlCol="0">
            <a:spAutoFit/>
          </a:bodyPr>
          <a:lstStyle/>
          <a:p>
            <a:r>
              <a:rPr lang="en-US" dirty="0"/>
              <a:t>On Time Orders</a:t>
            </a:r>
          </a:p>
        </p:txBody>
      </p:sp>
      <p:sp>
        <p:nvSpPr>
          <p:cNvPr id="38" name="TextBox 37"/>
          <p:cNvSpPr txBox="1"/>
          <p:nvPr/>
        </p:nvSpPr>
        <p:spPr>
          <a:xfrm>
            <a:off x="5776150" y="924660"/>
            <a:ext cx="1018995" cy="646331"/>
          </a:xfrm>
          <a:prstGeom prst="rect">
            <a:avLst/>
          </a:prstGeom>
          <a:noFill/>
        </p:spPr>
        <p:txBody>
          <a:bodyPr wrap="square" rtlCol="0">
            <a:spAutoFit/>
          </a:bodyPr>
          <a:lstStyle/>
          <a:p>
            <a:r>
              <a:rPr lang="en-US" dirty="0"/>
              <a:t>Late Orders</a:t>
            </a:r>
          </a:p>
        </p:txBody>
      </p:sp>
      <p:sp>
        <p:nvSpPr>
          <p:cNvPr id="46" name="TextBox 45"/>
          <p:cNvSpPr txBox="1"/>
          <p:nvPr/>
        </p:nvSpPr>
        <p:spPr>
          <a:xfrm>
            <a:off x="5047025" y="376500"/>
            <a:ext cx="1676400" cy="369332"/>
          </a:xfrm>
          <a:prstGeom prst="rect">
            <a:avLst/>
          </a:prstGeom>
          <a:noFill/>
        </p:spPr>
        <p:txBody>
          <a:bodyPr wrap="square" rtlCol="0">
            <a:spAutoFit/>
          </a:bodyPr>
          <a:lstStyle/>
          <a:p>
            <a:r>
              <a:rPr lang="en-US" dirty="0">
                <a:solidFill>
                  <a:srgbClr val="00B0F0"/>
                </a:solidFill>
              </a:rPr>
              <a:t>Y labels</a:t>
            </a:r>
          </a:p>
        </p:txBody>
      </p:sp>
      <p:sp>
        <p:nvSpPr>
          <p:cNvPr id="47" name="TextBox 46"/>
          <p:cNvSpPr txBox="1"/>
          <p:nvPr/>
        </p:nvSpPr>
        <p:spPr>
          <a:xfrm>
            <a:off x="3228288" y="814428"/>
            <a:ext cx="2847372" cy="369332"/>
          </a:xfrm>
          <a:prstGeom prst="rect">
            <a:avLst/>
          </a:prstGeom>
          <a:noFill/>
        </p:spPr>
        <p:txBody>
          <a:bodyPr wrap="square" rtlCol="0">
            <a:spAutoFit/>
          </a:bodyPr>
          <a:lstStyle/>
          <a:p>
            <a:r>
              <a:rPr lang="en-US" dirty="0"/>
              <a:t>Impurity</a:t>
            </a:r>
          </a:p>
        </p:txBody>
      </p:sp>
      <p:cxnSp>
        <p:nvCxnSpPr>
          <p:cNvPr id="3" name="Straight Arrow Connector 2"/>
          <p:cNvCxnSpPr>
            <a:cxnSpLocks/>
          </p:cNvCxnSpPr>
          <p:nvPr/>
        </p:nvCxnSpPr>
        <p:spPr>
          <a:xfrm>
            <a:off x="3533072" y="1201158"/>
            <a:ext cx="1586015" cy="13957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E5071A9-C6CA-4315-B761-CDDB492DBDB8}"/>
              </a:ext>
            </a:extLst>
          </p:cNvPr>
          <p:cNvSpPr txBox="1"/>
          <p:nvPr/>
        </p:nvSpPr>
        <p:spPr>
          <a:xfrm>
            <a:off x="7970293" y="497855"/>
            <a:ext cx="3725838" cy="646331"/>
          </a:xfrm>
          <a:prstGeom prst="rect">
            <a:avLst/>
          </a:prstGeom>
          <a:noFill/>
        </p:spPr>
        <p:txBody>
          <a:bodyPr wrap="square" rtlCol="0">
            <a:spAutoFit/>
          </a:bodyPr>
          <a:lstStyle/>
          <a:p>
            <a:r>
              <a:rPr lang="en-US" dirty="0"/>
              <a:t>Linear discriminant Analysis Maximizes Separability of the Classes</a:t>
            </a:r>
          </a:p>
        </p:txBody>
      </p:sp>
      <p:sp>
        <p:nvSpPr>
          <p:cNvPr id="4" name="TextBox 3">
            <a:extLst>
              <a:ext uri="{FF2B5EF4-FFF2-40B4-BE49-F238E27FC236}">
                <a16:creationId xmlns:a16="http://schemas.microsoft.com/office/drawing/2014/main" id="{5CBBF80B-B067-4D64-B788-0E49AA1613F1}"/>
              </a:ext>
            </a:extLst>
          </p:cNvPr>
          <p:cNvSpPr txBox="1"/>
          <p:nvPr/>
        </p:nvSpPr>
        <p:spPr>
          <a:xfrm>
            <a:off x="286603" y="750627"/>
            <a:ext cx="1879925" cy="1754326"/>
          </a:xfrm>
          <a:prstGeom prst="rect">
            <a:avLst/>
          </a:prstGeom>
          <a:noFill/>
        </p:spPr>
        <p:txBody>
          <a:bodyPr wrap="square" rtlCol="0">
            <a:spAutoFit/>
          </a:bodyPr>
          <a:lstStyle/>
          <a:p>
            <a:r>
              <a:rPr lang="en-US" dirty="0"/>
              <a:t>Linear Discriminant Analysis is a Classic, Classification Algorithm</a:t>
            </a:r>
          </a:p>
        </p:txBody>
      </p:sp>
      <p:sp>
        <p:nvSpPr>
          <p:cNvPr id="35" name="TextBox 34">
            <a:extLst>
              <a:ext uri="{FF2B5EF4-FFF2-40B4-BE49-F238E27FC236}">
                <a16:creationId xmlns:a16="http://schemas.microsoft.com/office/drawing/2014/main" id="{FE7566D7-F4D4-4C83-8426-960B16D9FABC}"/>
              </a:ext>
            </a:extLst>
          </p:cNvPr>
          <p:cNvSpPr txBox="1"/>
          <p:nvPr/>
        </p:nvSpPr>
        <p:spPr>
          <a:xfrm>
            <a:off x="2821377" y="530787"/>
            <a:ext cx="776378" cy="369332"/>
          </a:xfrm>
          <a:prstGeom prst="rect">
            <a:avLst/>
          </a:prstGeom>
          <a:noFill/>
        </p:spPr>
        <p:txBody>
          <a:bodyPr wrap="square" rtlCol="0">
            <a:spAutoFit/>
          </a:bodyPr>
          <a:lstStyle/>
          <a:p>
            <a:r>
              <a:rPr lang="en-US" dirty="0">
                <a:solidFill>
                  <a:srgbClr val="FF0000"/>
                </a:solidFill>
              </a:rPr>
              <a:t>X</a:t>
            </a:r>
            <a:r>
              <a:rPr lang="en-US" baseline="-25000" dirty="0">
                <a:solidFill>
                  <a:srgbClr val="FF0000"/>
                </a:solidFill>
              </a:rPr>
              <a:t>2</a:t>
            </a:r>
          </a:p>
        </p:txBody>
      </p:sp>
      <p:sp>
        <p:nvSpPr>
          <p:cNvPr id="36" name="TextBox 35">
            <a:extLst>
              <a:ext uri="{FF2B5EF4-FFF2-40B4-BE49-F238E27FC236}">
                <a16:creationId xmlns:a16="http://schemas.microsoft.com/office/drawing/2014/main" id="{5729C675-DFA3-456B-BB10-6078DDC493A2}"/>
              </a:ext>
            </a:extLst>
          </p:cNvPr>
          <p:cNvSpPr txBox="1"/>
          <p:nvPr/>
        </p:nvSpPr>
        <p:spPr>
          <a:xfrm>
            <a:off x="8081789" y="4631845"/>
            <a:ext cx="2226859" cy="646331"/>
          </a:xfrm>
          <a:prstGeom prst="rect">
            <a:avLst/>
          </a:prstGeom>
          <a:noFill/>
        </p:spPr>
        <p:txBody>
          <a:bodyPr wrap="square" rtlCol="0">
            <a:spAutoFit/>
          </a:bodyPr>
          <a:lstStyle/>
          <a:p>
            <a:r>
              <a:rPr lang="en-US" dirty="0">
                <a:solidFill>
                  <a:srgbClr val="FF0000"/>
                </a:solidFill>
              </a:rPr>
              <a:t>Vendor Performance Level </a:t>
            </a:r>
          </a:p>
        </p:txBody>
      </p:sp>
      <p:sp>
        <p:nvSpPr>
          <p:cNvPr id="39" name="TextBox 38">
            <a:extLst>
              <a:ext uri="{FF2B5EF4-FFF2-40B4-BE49-F238E27FC236}">
                <a16:creationId xmlns:a16="http://schemas.microsoft.com/office/drawing/2014/main" id="{E8CC3750-2D8E-4153-96DD-9C21E820519A}"/>
              </a:ext>
            </a:extLst>
          </p:cNvPr>
          <p:cNvSpPr txBox="1"/>
          <p:nvPr/>
        </p:nvSpPr>
        <p:spPr>
          <a:xfrm>
            <a:off x="8327905" y="4235031"/>
            <a:ext cx="776378" cy="369332"/>
          </a:xfrm>
          <a:prstGeom prst="rect">
            <a:avLst/>
          </a:prstGeom>
          <a:noFill/>
        </p:spPr>
        <p:txBody>
          <a:bodyPr wrap="square" rtlCol="0">
            <a:spAutoFit/>
          </a:bodyPr>
          <a:lstStyle/>
          <a:p>
            <a:r>
              <a:rPr lang="en-US" dirty="0">
                <a:solidFill>
                  <a:srgbClr val="FF0000"/>
                </a:solidFill>
              </a:rPr>
              <a:t>X</a:t>
            </a:r>
            <a:r>
              <a:rPr lang="en-US" baseline="-25000" dirty="0">
                <a:solidFill>
                  <a:srgbClr val="FF0000"/>
                </a:solidFill>
              </a:rPr>
              <a:t>1</a:t>
            </a:r>
          </a:p>
        </p:txBody>
      </p:sp>
      <p:sp>
        <p:nvSpPr>
          <p:cNvPr id="40" name="TextBox 39">
            <a:extLst>
              <a:ext uri="{FF2B5EF4-FFF2-40B4-BE49-F238E27FC236}">
                <a16:creationId xmlns:a16="http://schemas.microsoft.com/office/drawing/2014/main" id="{71F76F05-5E77-4ABF-A205-C59EBA7C1434}"/>
              </a:ext>
            </a:extLst>
          </p:cNvPr>
          <p:cNvSpPr txBox="1"/>
          <p:nvPr/>
        </p:nvSpPr>
        <p:spPr>
          <a:xfrm>
            <a:off x="2567709" y="-2263"/>
            <a:ext cx="925551" cy="646331"/>
          </a:xfrm>
          <a:prstGeom prst="rect">
            <a:avLst/>
          </a:prstGeom>
          <a:noFill/>
        </p:spPr>
        <p:txBody>
          <a:bodyPr wrap="square" rtlCol="0">
            <a:spAutoFit/>
          </a:bodyPr>
          <a:lstStyle/>
          <a:p>
            <a:r>
              <a:rPr lang="en-US" dirty="0">
                <a:solidFill>
                  <a:srgbClr val="FF0000"/>
                </a:solidFill>
              </a:rPr>
              <a:t>Quality Level</a:t>
            </a:r>
          </a:p>
        </p:txBody>
      </p:sp>
      <p:sp>
        <p:nvSpPr>
          <p:cNvPr id="41" name="TextBox 40">
            <a:extLst>
              <a:ext uri="{FF2B5EF4-FFF2-40B4-BE49-F238E27FC236}">
                <a16:creationId xmlns:a16="http://schemas.microsoft.com/office/drawing/2014/main" id="{B4E2FEF9-2544-4FE8-93AF-7D63C6095947}"/>
              </a:ext>
            </a:extLst>
          </p:cNvPr>
          <p:cNvSpPr txBox="1"/>
          <p:nvPr/>
        </p:nvSpPr>
        <p:spPr>
          <a:xfrm>
            <a:off x="183113" y="4683604"/>
            <a:ext cx="2847372" cy="1754326"/>
          </a:xfrm>
          <a:prstGeom prst="rect">
            <a:avLst/>
          </a:prstGeom>
          <a:noFill/>
        </p:spPr>
        <p:txBody>
          <a:bodyPr wrap="square" rtlCol="0">
            <a:spAutoFit/>
          </a:bodyPr>
          <a:lstStyle/>
          <a:p>
            <a:r>
              <a:rPr lang="en-US" dirty="0"/>
              <a:t>Discriminant Model</a:t>
            </a:r>
          </a:p>
          <a:p>
            <a:r>
              <a:rPr lang="en-US" dirty="0"/>
              <a:t>Output =Classification into Groups</a:t>
            </a:r>
          </a:p>
          <a:p>
            <a:endParaRPr lang="en-US" dirty="0"/>
          </a:p>
          <a:p>
            <a:r>
              <a:rPr lang="en-US" dirty="0"/>
              <a:t>Assessment=Predictive Accuracy and Precision</a:t>
            </a:r>
          </a:p>
        </p:txBody>
      </p:sp>
      <p:sp>
        <p:nvSpPr>
          <p:cNvPr id="7" name="Left Brace 6">
            <a:extLst>
              <a:ext uri="{FF2B5EF4-FFF2-40B4-BE49-F238E27FC236}">
                <a16:creationId xmlns:a16="http://schemas.microsoft.com/office/drawing/2014/main" id="{F30FE0EF-01E7-4E16-A2E8-1F4CB96E66B7}"/>
              </a:ext>
            </a:extLst>
          </p:cNvPr>
          <p:cNvSpPr/>
          <p:nvPr/>
        </p:nvSpPr>
        <p:spPr>
          <a:xfrm rot="5400000">
            <a:off x="5441478" y="-110637"/>
            <a:ext cx="71235" cy="1718539"/>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1722271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rot="1057841">
            <a:off x="5028301" y="1512498"/>
            <a:ext cx="1285336" cy="2221302"/>
          </a:xfrm>
          <a:prstGeom prst="ellipse">
            <a:avLst/>
          </a:prstGeom>
          <a:pattFill prst="solidDmnd">
            <a:fgClr>
              <a:schemeClr val="bg1">
                <a:lumMod val="6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p:cNvCxnSpPr/>
          <p:nvPr/>
        </p:nvCxnSpPr>
        <p:spPr>
          <a:xfrm>
            <a:off x="2996781" y="939740"/>
            <a:ext cx="51758" cy="37438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048540" y="4580087"/>
            <a:ext cx="5167222" cy="1035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27905" y="4235031"/>
            <a:ext cx="776378" cy="369332"/>
          </a:xfrm>
          <a:prstGeom prst="rect">
            <a:avLst/>
          </a:prstGeom>
          <a:noFill/>
        </p:spPr>
        <p:txBody>
          <a:bodyPr wrap="square" rtlCol="0">
            <a:spAutoFit/>
          </a:bodyPr>
          <a:lstStyle/>
          <a:p>
            <a:r>
              <a:rPr lang="en-US" dirty="0"/>
              <a:t>X</a:t>
            </a:r>
            <a:r>
              <a:rPr lang="en-US" baseline="-25000" dirty="0"/>
              <a:t>1</a:t>
            </a:r>
          </a:p>
        </p:txBody>
      </p:sp>
      <p:sp>
        <p:nvSpPr>
          <p:cNvPr id="16" name="TextBox 15"/>
          <p:cNvSpPr txBox="1"/>
          <p:nvPr/>
        </p:nvSpPr>
        <p:spPr>
          <a:xfrm>
            <a:off x="2821377" y="530787"/>
            <a:ext cx="776378" cy="369332"/>
          </a:xfrm>
          <a:prstGeom prst="rect">
            <a:avLst/>
          </a:prstGeom>
          <a:noFill/>
        </p:spPr>
        <p:txBody>
          <a:bodyPr wrap="square" rtlCol="0">
            <a:spAutoFit/>
          </a:bodyPr>
          <a:lstStyle/>
          <a:p>
            <a:r>
              <a:rPr lang="en-US" dirty="0"/>
              <a:t>X</a:t>
            </a:r>
            <a:r>
              <a:rPr lang="en-US" baseline="-25000" dirty="0"/>
              <a:t>2</a:t>
            </a:r>
          </a:p>
        </p:txBody>
      </p:sp>
      <p:sp>
        <p:nvSpPr>
          <p:cNvPr id="18" name="Oval 17"/>
          <p:cNvSpPr/>
          <p:nvPr/>
        </p:nvSpPr>
        <p:spPr>
          <a:xfrm rot="1057841">
            <a:off x="4066456" y="1293423"/>
            <a:ext cx="1285336" cy="22213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594824" y="1484282"/>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947264" y="1449546"/>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4360113" y="174631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4941153" y="184431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677509" y="1906617"/>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4226763" y="2101789"/>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544159" y="2316583"/>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610624" y="276854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5245758" y="2171608"/>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5144249" y="2420967"/>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84003" y="2171608"/>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4226763" y="2562363"/>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4494909" y="3293558"/>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4150563" y="290171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4734659" y="3031825"/>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4148069" y="898189"/>
            <a:ext cx="1018995" cy="369332"/>
          </a:xfrm>
          <a:prstGeom prst="rect">
            <a:avLst/>
          </a:prstGeom>
          <a:noFill/>
        </p:spPr>
        <p:txBody>
          <a:bodyPr wrap="square" rtlCol="0">
            <a:spAutoFit/>
          </a:bodyPr>
          <a:lstStyle/>
          <a:p>
            <a:r>
              <a:rPr lang="en-US" dirty="0"/>
              <a:t>On Time</a:t>
            </a:r>
          </a:p>
        </p:txBody>
      </p:sp>
      <p:sp>
        <p:nvSpPr>
          <p:cNvPr id="38" name="TextBox 37"/>
          <p:cNvSpPr txBox="1"/>
          <p:nvPr/>
        </p:nvSpPr>
        <p:spPr>
          <a:xfrm>
            <a:off x="5748157" y="1083317"/>
            <a:ext cx="1018995" cy="369332"/>
          </a:xfrm>
          <a:prstGeom prst="rect">
            <a:avLst/>
          </a:prstGeom>
          <a:noFill/>
        </p:spPr>
        <p:txBody>
          <a:bodyPr wrap="square" rtlCol="0">
            <a:spAutoFit/>
          </a:bodyPr>
          <a:lstStyle/>
          <a:p>
            <a:r>
              <a:rPr lang="en-US" dirty="0"/>
              <a:t>Late</a:t>
            </a:r>
          </a:p>
        </p:txBody>
      </p:sp>
      <p:sp>
        <p:nvSpPr>
          <p:cNvPr id="46" name="TextBox 45"/>
          <p:cNvSpPr txBox="1"/>
          <p:nvPr/>
        </p:nvSpPr>
        <p:spPr>
          <a:xfrm>
            <a:off x="5055453" y="497855"/>
            <a:ext cx="1676400" cy="369332"/>
          </a:xfrm>
          <a:prstGeom prst="rect">
            <a:avLst/>
          </a:prstGeom>
          <a:noFill/>
        </p:spPr>
        <p:txBody>
          <a:bodyPr wrap="square" rtlCol="0">
            <a:spAutoFit/>
          </a:bodyPr>
          <a:lstStyle/>
          <a:p>
            <a:r>
              <a:rPr lang="en-US" dirty="0"/>
              <a:t>Y labels</a:t>
            </a:r>
          </a:p>
        </p:txBody>
      </p:sp>
      <p:sp>
        <p:nvSpPr>
          <p:cNvPr id="2" name="TextBox 1">
            <a:extLst>
              <a:ext uri="{FF2B5EF4-FFF2-40B4-BE49-F238E27FC236}">
                <a16:creationId xmlns:a16="http://schemas.microsoft.com/office/drawing/2014/main" id="{9E5071A9-C6CA-4315-B761-CDDB492DBDB8}"/>
              </a:ext>
            </a:extLst>
          </p:cNvPr>
          <p:cNvSpPr txBox="1"/>
          <p:nvPr/>
        </p:nvSpPr>
        <p:spPr>
          <a:xfrm>
            <a:off x="7970293" y="497855"/>
            <a:ext cx="3725838" cy="646331"/>
          </a:xfrm>
          <a:prstGeom prst="rect">
            <a:avLst/>
          </a:prstGeom>
          <a:noFill/>
        </p:spPr>
        <p:txBody>
          <a:bodyPr wrap="square" rtlCol="0">
            <a:spAutoFit/>
          </a:bodyPr>
          <a:lstStyle/>
          <a:p>
            <a:r>
              <a:rPr lang="en-US" dirty="0"/>
              <a:t>Linear discriminant Analysis Maximizes Separability</a:t>
            </a:r>
          </a:p>
        </p:txBody>
      </p:sp>
      <p:sp>
        <p:nvSpPr>
          <p:cNvPr id="35" name="TextBox 34">
            <a:extLst>
              <a:ext uri="{FF2B5EF4-FFF2-40B4-BE49-F238E27FC236}">
                <a16:creationId xmlns:a16="http://schemas.microsoft.com/office/drawing/2014/main" id="{FE7566D7-F4D4-4C83-8426-960B16D9FABC}"/>
              </a:ext>
            </a:extLst>
          </p:cNvPr>
          <p:cNvSpPr txBox="1"/>
          <p:nvPr/>
        </p:nvSpPr>
        <p:spPr>
          <a:xfrm>
            <a:off x="2821377" y="530787"/>
            <a:ext cx="776378" cy="369332"/>
          </a:xfrm>
          <a:prstGeom prst="rect">
            <a:avLst/>
          </a:prstGeom>
          <a:noFill/>
        </p:spPr>
        <p:txBody>
          <a:bodyPr wrap="square" rtlCol="0">
            <a:spAutoFit/>
          </a:bodyPr>
          <a:lstStyle/>
          <a:p>
            <a:r>
              <a:rPr lang="en-US" dirty="0">
                <a:solidFill>
                  <a:srgbClr val="FF0000"/>
                </a:solidFill>
              </a:rPr>
              <a:t>X</a:t>
            </a:r>
            <a:r>
              <a:rPr lang="en-US" baseline="-25000" dirty="0">
                <a:solidFill>
                  <a:srgbClr val="FF0000"/>
                </a:solidFill>
              </a:rPr>
              <a:t>2</a:t>
            </a:r>
          </a:p>
        </p:txBody>
      </p:sp>
      <p:sp>
        <p:nvSpPr>
          <p:cNvPr id="36" name="TextBox 35">
            <a:extLst>
              <a:ext uri="{FF2B5EF4-FFF2-40B4-BE49-F238E27FC236}">
                <a16:creationId xmlns:a16="http://schemas.microsoft.com/office/drawing/2014/main" id="{5729C675-DFA3-456B-BB10-6078DDC493A2}"/>
              </a:ext>
            </a:extLst>
          </p:cNvPr>
          <p:cNvSpPr txBox="1"/>
          <p:nvPr/>
        </p:nvSpPr>
        <p:spPr>
          <a:xfrm>
            <a:off x="7990853" y="3599772"/>
            <a:ext cx="2226859" cy="646331"/>
          </a:xfrm>
          <a:prstGeom prst="rect">
            <a:avLst/>
          </a:prstGeom>
          <a:noFill/>
        </p:spPr>
        <p:txBody>
          <a:bodyPr wrap="square" rtlCol="0">
            <a:spAutoFit/>
          </a:bodyPr>
          <a:lstStyle/>
          <a:p>
            <a:r>
              <a:rPr lang="en-US" dirty="0">
                <a:solidFill>
                  <a:srgbClr val="FF0000"/>
                </a:solidFill>
              </a:rPr>
              <a:t>Vendor Performance Level </a:t>
            </a:r>
          </a:p>
        </p:txBody>
      </p:sp>
      <p:sp>
        <p:nvSpPr>
          <p:cNvPr id="39" name="TextBox 38">
            <a:extLst>
              <a:ext uri="{FF2B5EF4-FFF2-40B4-BE49-F238E27FC236}">
                <a16:creationId xmlns:a16="http://schemas.microsoft.com/office/drawing/2014/main" id="{E8CC3750-2D8E-4153-96DD-9C21E820519A}"/>
              </a:ext>
            </a:extLst>
          </p:cNvPr>
          <p:cNvSpPr txBox="1"/>
          <p:nvPr/>
        </p:nvSpPr>
        <p:spPr>
          <a:xfrm>
            <a:off x="8327905" y="4235031"/>
            <a:ext cx="776378" cy="369332"/>
          </a:xfrm>
          <a:prstGeom prst="rect">
            <a:avLst/>
          </a:prstGeom>
          <a:noFill/>
        </p:spPr>
        <p:txBody>
          <a:bodyPr wrap="square" rtlCol="0">
            <a:spAutoFit/>
          </a:bodyPr>
          <a:lstStyle/>
          <a:p>
            <a:r>
              <a:rPr lang="en-US" dirty="0">
                <a:solidFill>
                  <a:srgbClr val="FF0000"/>
                </a:solidFill>
              </a:rPr>
              <a:t>X</a:t>
            </a:r>
            <a:r>
              <a:rPr lang="en-US" baseline="-25000" dirty="0">
                <a:solidFill>
                  <a:srgbClr val="FF0000"/>
                </a:solidFill>
              </a:rPr>
              <a:t>1</a:t>
            </a:r>
          </a:p>
        </p:txBody>
      </p:sp>
      <p:sp>
        <p:nvSpPr>
          <p:cNvPr id="40" name="TextBox 39">
            <a:extLst>
              <a:ext uri="{FF2B5EF4-FFF2-40B4-BE49-F238E27FC236}">
                <a16:creationId xmlns:a16="http://schemas.microsoft.com/office/drawing/2014/main" id="{71F76F05-5E77-4ABF-A205-C59EBA7C1434}"/>
              </a:ext>
            </a:extLst>
          </p:cNvPr>
          <p:cNvSpPr txBox="1"/>
          <p:nvPr/>
        </p:nvSpPr>
        <p:spPr>
          <a:xfrm>
            <a:off x="2669853" y="18422"/>
            <a:ext cx="925551" cy="646331"/>
          </a:xfrm>
          <a:prstGeom prst="rect">
            <a:avLst/>
          </a:prstGeom>
          <a:noFill/>
        </p:spPr>
        <p:txBody>
          <a:bodyPr wrap="square" rtlCol="0">
            <a:spAutoFit/>
          </a:bodyPr>
          <a:lstStyle/>
          <a:p>
            <a:r>
              <a:rPr lang="en-US" dirty="0">
                <a:solidFill>
                  <a:srgbClr val="FF0000"/>
                </a:solidFill>
              </a:rPr>
              <a:t>Quality Level</a:t>
            </a:r>
          </a:p>
        </p:txBody>
      </p:sp>
      <p:cxnSp>
        <p:nvCxnSpPr>
          <p:cNvPr id="8" name="Straight Connector 7">
            <a:extLst>
              <a:ext uri="{FF2B5EF4-FFF2-40B4-BE49-F238E27FC236}">
                <a16:creationId xmlns:a16="http://schemas.microsoft.com/office/drawing/2014/main" id="{51CA3E82-FB97-4FD0-8BEF-D6D16D17BCC2}"/>
              </a:ext>
            </a:extLst>
          </p:cNvPr>
          <p:cNvCxnSpPr>
            <a:cxnSpLocks/>
          </p:cNvCxnSpPr>
          <p:nvPr/>
        </p:nvCxnSpPr>
        <p:spPr>
          <a:xfrm>
            <a:off x="5109772" y="547295"/>
            <a:ext cx="64768" cy="45726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D71B250-231E-45A0-9800-3FF138DC2327}"/>
              </a:ext>
            </a:extLst>
          </p:cNvPr>
          <p:cNvSpPr txBox="1"/>
          <p:nvPr/>
        </p:nvSpPr>
        <p:spPr>
          <a:xfrm>
            <a:off x="5296269" y="3976547"/>
            <a:ext cx="3530554" cy="369332"/>
          </a:xfrm>
          <a:prstGeom prst="rect">
            <a:avLst/>
          </a:prstGeom>
          <a:noFill/>
        </p:spPr>
        <p:txBody>
          <a:bodyPr wrap="square" rtlCol="0">
            <a:spAutoFit/>
          </a:bodyPr>
          <a:lstStyle/>
          <a:p>
            <a:r>
              <a:rPr lang="en-US" dirty="0">
                <a:solidFill>
                  <a:srgbClr val="FF0000"/>
                </a:solidFill>
              </a:rPr>
              <a:t>Boundary Line</a:t>
            </a:r>
          </a:p>
        </p:txBody>
      </p:sp>
      <p:cxnSp>
        <p:nvCxnSpPr>
          <p:cNvPr id="11" name="Straight Arrow Connector 10">
            <a:extLst>
              <a:ext uri="{FF2B5EF4-FFF2-40B4-BE49-F238E27FC236}">
                <a16:creationId xmlns:a16="http://schemas.microsoft.com/office/drawing/2014/main" id="{ACA9D8B2-CEB7-42CA-9735-66C6943BBFE4}"/>
              </a:ext>
            </a:extLst>
          </p:cNvPr>
          <p:cNvCxnSpPr/>
          <p:nvPr/>
        </p:nvCxnSpPr>
        <p:spPr>
          <a:xfrm>
            <a:off x="3048539" y="4705242"/>
            <a:ext cx="5167223" cy="98059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DE491D3-64D7-4DC2-B1AE-CFD02E78F0A7}"/>
              </a:ext>
            </a:extLst>
          </p:cNvPr>
          <p:cNvSpPr txBox="1"/>
          <p:nvPr/>
        </p:nvSpPr>
        <p:spPr>
          <a:xfrm>
            <a:off x="8233816" y="5329459"/>
            <a:ext cx="1410159" cy="369332"/>
          </a:xfrm>
          <a:prstGeom prst="rect">
            <a:avLst/>
          </a:prstGeom>
          <a:noFill/>
        </p:spPr>
        <p:txBody>
          <a:bodyPr wrap="square" rtlCol="0">
            <a:spAutoFit/>
          </a:bodyPr>
          <a:lstStyle/>
          <a:p>
            <a:r>
              <a:rPr lang="en-US" dirty="0">
                <a:solidFill>
                  <a:srgbClr val="FF0000"/>
                </a:solidFill>
              </a:rPr>
              <a:t>Z Vector</a:t>
            </a:r>
          </a:p>
        </p:txBody>
      </p:sp>
    </p:spTree>
    <p:extLst>
      <p:ext uri="{BB962C8B-B14F-4D97-AF65-F5344CB8AC3E}">
        <p14:creationId xmlns:p14="http://schemas.microsoft.com/office/powerpoint/2010/main" val="40572417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p:cNvSpPr/>
          <p:nvPr/>
        </p:nvSpPr>
        <p:spPr>
          <a:xfrm rot="1057841">
            <a:off x="5028301" y="1512498"/>
            <a:ext cx="1285336" cy="2221302"/>
          </a:xfrm>
          <a:prstGeom prst="ellipse">
            <a:avLst/>
          </a:prstGeom>
          <a:pattFill prst="solidDmnd">
            <a:fgClr>
              <a:schemeClr val="bg1">
                <a:lumMod val="65000"/>
              </a:schemeClr>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 name="Straight Connector 4"/>
          <p:cNvCxnSpPr/>
          <p:nvPr/>
        </p:nvCxnSpPr>
        <p:spPr>
          <a:xfrm>
            <a:off x="2996781" y="939740"/>
            <a:ext cx="51758" cy="37438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flipH="1">
            <a:off x="3048540" y="4580087"/>
            <a:ext cx="5167222" cy="10351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048541" y="4683606"/>
            <a:ext cx="5279364" cy="15613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327905" y="4235031"/>
            <a:ext cx="776378" cy="369332"/>
          </a:xfrm>
          <a:prstGeom prst="rect">
            <a:avLst/>
          </a:prstGeom>
          <a:noFill/>
        </p:spPr>
        <p:txBody>
          <a:bodyPr wrap="square" rtlCol="0">
            <a:spAutoFit/>
          </a:bodyPr>
          <a:lstStyle/>
          <a:p>
            <a:r>
              <a:rPr lang="en-US" dirty="0">
                <a:solidFill>
                  <a:srgbClr val="FF0000"/>
                </a:solidFill>
              </a:rPr>
              <a:t>X</a:t>
            </a:r>
            <a:r>
              <a:rPr lang="en-US" baseline="-25000" dirty="0">
                <a:solidFill>
                  <a:srgbClr val="FF0000"/>
                </a:solidFill>
              </a:rPr>
              <a:t>1</a:t>
            </a:r>
          </a:p>
        </p:txBody>
      </p:sp>
      <p:sp>
        <p:nvSpPr>
          <p:cNvPr id="16" name="TextBox 15"/>
          <p:cNvSpPr txBox="1"/>
          <p:nvPr/>
        </p:nvSpPr>
        <p:spPr>
          <a:xfrm>
            <a:off x="2821377" y="530787"/>
            <a:ext cx="776378" cy="369332"/>
          </a:xfrm>
          <a:prstGeom prst="rect">
            <a:avLst/>
          </a:prstGeom>
          <a:noFill/>
        </p:spPr>
        <p:txBody>
          <a:bodyPr wrap="square" rtlCol="0">
            <a:spAutoFit/>
          </a:bodyPr>
          <a:lstStyle/>
          <a:p>
            <a:r>
              <a:rPr lang="en-US" dirty="0">
                <a:solidFill>
                  <a:srgbClr val="FF0000"/>
                </a:solidFill>
              </a:rPr>
              <a:t>X</a:t>
            </a:r>
            <a:r>
              <a:rPr lang="en-US" baseline="-25000" dirty="0">
                <a:solidFill>
                  <a:srgbClr val="FF0000"/>
                </a:solidFill>
              </a:rPr>
              <a:t>2</a:t>
            </a:r>
          </a:p>
        </p:txBody>
      </p:sp>
      <p:sp>
        <p:nvSpPr>
          <p:cNvPr id="17" name="TextBox 16"/>
          <p:cNvSpPr txBox="1"/>
          <p:nvPr/>
        </p:nvSpPr>
        <p:spPr>
          <a:xfrm>
            <a:off x="8454426" y="6147220"/>
            <a:ext cx="776378" cy="369332"/>
          </a:xfrm>
          <a:prstGeom prst="rect">
            <a:avLst/>
          </a:prstGeom>
          <a:noFill/>
        </p:spPr>
        <p:txBody>
          <a:bodyPr wrap="square" rtlCol="0">
            <a:spAutoFit/>
          </a:bodyPr>
          <a:lstStyle/>
          <a:p>
            <a:r>
              <a:rPr lang="en-US" dirty="0"/>
              <a:t>Z</a:t>
            </a:r>
            <a:endParaRPr lang="en-US" baseline="-25000" dirty="0"/>
          </a:p>
        </p:txBody>
      </p:sp>
      <p:sp>
        <p:nvSpPr>
          <p:cNvPr id="18" name="Oval 17"/>
          <p:cNvSpPr/>
          <p:nvPr/>
        </p:nvSpPr>
        <p:spPr>
          <a:xfrm rot="1057841">
            <a:off x="4066456" y="1293423"/>
            <a:ext cx="1285336" cy="222130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p:cNvSpPr/>
          <p:nvPr/>
        </p:nvSpPr>
        <p:spPr>
          <a:xfrm>
            <a:off x="4594824" y="1484282"/>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p:cNvSpPr/>
          <p:nvPr/>
        </p:nvSpPr>
        <p:spPr>
          <a:xfrm>
            <a:off x="4947264" y="1449546"/>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p:cNvSpPr/>
          <p:nvPr/>
        </p:nvSpPr>
        <p:spPr>
          <a:xfrm>
            <a:off x="4360113" y="174631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p:cNvSpPr/>
          <p:nvPr/>
        </p:nvSpPr>
        <p:spPr>
          <a:xfrm>
            <a:off x="4941153" y="184431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4677509" y="1906617"/>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p:cNvSpPr/>
          <p:nvPr/>
        </p:nvSpPr>
        <p:spPr>
          <a:xfrm>
            <a:off x="4226763" y="2101789"/>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p:cNvSpPr/>
          <p:nvPr/>
        </p:nvSpPr>
        <p:spPr>
          <a:xfrm>
            <a:off x="4544159" y="2316583"/>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4610624" y="276854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p:cNvSpPr/>
          <p:nvPr/>
        </p:nvSpPr>
        <p:spPr>
          <a:xfrm>
            <a:off x="5245758" y="2171608"/>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p:cNvSpPr/>
          <p:nvPr/>
        </p:nvSpPr>
        <p:spPr>
          <a:xfrm>
            <a:off x="5144249" y="2420967"/>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84003" y="2171608"/>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p:cNvSpPr/>
          <p:nvPr/>
        </p:nvSpPr>
        <p:spPr>
          <a:xfrm>
            <a:off x="4226763" y="2562363"/>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p:cNvSpPr/>
          <p:nvPr/>
        </p:nvSpPr>
        <p:spPr>
          <a:xfrm>
            <a:off x="4494909" y="3293558"/>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p:cNvSpPr/>
          <p:nvPr/>
        </p:nvSpPr>
        <p:spPr>
          <a:xfrm>
            <a:off x="4150563" y="2901710"/>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p:cNvSpPr/>
          <p:nvPr/>
        </p:nvSpPr>
        <p:spPr>
          <a:xfrm>
            <a:off x="4734659" y="3031825"/>
            <a:ext cx="114300" cy="1301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p:cNvSpPr/>
          <p:nvPr/>
        </p:nvSpPr>
        <p:spPr>
          <a:xfrm>
            <a:off x="3467100" y="4549185"/>
            <a:ext cx="1876425" cy="813390"/>
          </a:xfrm>
          <a:custGeom>
            <a:avLst/>
            <a:gdLst>
              <a:gd name="connsiteX0" fmla="*/ 0 w 1876425"/>
              <a:gd name="connsiteY0" fmla="*/ 213315 h 813390"/>
              <a:gd name="connsiteX1" fmla="*/ 390525 w 1876425"/>
              <a:gd name="connsiteY1" fmla="*/ 270465 h 813390"/>
              <a:gd name="connsiteX2" fmla="*/ 742950 w 1876425"/>
              <a:gd name="connsiteY2" fmla="*/ 146640 h 813390"/>
              <a:gd name="connsiteX3" fmla="*/ 1085850 w 1876425"/>
              <a:gd name="connsiteY3" fmla="*/ 3765 h 813390"/>
              <a:gd name="connsiteX4" fmla="*/ 1457325 w 1876425"/>
              <a:gd name="connsiteY4" fmla="*/ 308565 h 813390"/>
              <a:gd name="connsiteX5" fmla="*/ 1743075 w 1876425"/>
              <a:gd name="connsiteY5" fmla="*/ 632415 h 813390"/>
              <a:gd name="connsiteX6" fmla="*/ 1876425 w 1876425"/>
              <a:gd name="connsiteY6" fmla="*/ 813390 h 813390"/>
              <a:gd name="connsiteX7" fmla="*/ 1876425 w 1876425"/>
              <a:gd name="connsiteY7" fmla="*/ 813390 h 81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25" h="813390">
                <a:moveTo>
                  <a:pt x="0" y="213315"/>
                </a:moveTo>
                <a:cubicBezTo>
                  <a:pt x="133350" y="247446"/>
                  <a:pt x="266700" y="281578"/>
                  <a:pt x="390525" y="270465"/>
                </a:cubicBezTo>
                <a:cubicBezTo>
                  <a:pt x="514350" y="259352"/>
                  <a:pt x="627063" y="191090"/>
                  <a:pt x="742950" y="146640"/>
                </a:cubicBezTo>
                <a:cubicBezTo>
                  <a:pt x="858838" y="102190"/>
                  <a:pt x="966788" y="-23222"/>
                  <a:pt x="1085850" y="3765"/>
                </a:cubicBezTo>
                <a:cubicBezTo>
                  <a:pt x="1204912" y="30752"/>
                  <a:pt x="1347788" y="203790"/>
                  <a:pt x="1457325" y="308565"/>
                </a:cubicBezTo>
                <a:cubicBezTo>
                  <a:pt x="1566863" y="413340"/>
                  <a:pt x="1673225" y="548278"/>
                  <a:pt x="1743075" y="632415"/>
                </a:cubicBezTo>
                <a:cubicBezTo>
                  <a:pt x="1812925" y="716553"/>
                  <a:pt x="1876425" y="813390"/>
                  <a:pt x="1876425" y="813390"/>
                </a:cubicBezTo>
                <a:lnTo>
                  <a:pt x="1876425" y="81339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reeform: Shape 35"/>
          <p:cNvSpPr/>
          <p:nvPr/>
        </p:nvSpPr>
        <p:spPr>
          <a:xfrm>
            <a:off x="4552059" y="4887670"/>
            <a:ext cx="1876425" cy="813390"/>
          </a:xfrm>
          <a:custGeom>
            <a:avLst/>
            <a:gdLst>
              <a:gd name="connsiteX0" fmla="*/ 0 w 1876425"/>
              <a:gd name="connsiteY0" fmla="*/ 213315 h 813390"/>
              <a:gd name="connsiteX1" fmla="*/ 390525 w 1876425"/>
              <a:gd name="connsiteY1" fmla="*/ 270465 h 813390"/>
              <a:gd name="connsiteX2" fmla="*/ 742950 w 1876425"/>
              <a:gd name="connsiteY2" fmla="*/ 146640 h 813390"/>
              <a:gd name="connsiteX3" fmla="*/ 1085850 w 1876425"/>
              <a:gd name="connsiteY3" fmla="*/ 3765 h 813390"/>
              <a:gd name="connsiteX4" fmla="*/ 1457325 w 1876425"/>
              <a:gd name="connsiteY4" fmla="*/ 308565 h 813390"/>
              <a:gd name="connsiteX5" fmla="*/ 1743075 w 1876425"/>
              <a:gd name="connsiteY5" fmla="*/ 632415 h 813390"/>
              <a:gd name="connsiteX6" fmla="*/ 1876425 w 1876425"/>
              <a:gd name="connsiteY6" fmla="*/ 813390 h 813390"/>
              <a:gd name="connsiteX7" fmla="*/ 1876425 w 1876425"/>
              <a:gd name="connsiteY7" fmla="*/ 813390 h 81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76425" h="813390">
                <a:moveTo>
                  <a:pt x="0" y="213315"/>
                </a:moveTo>
                <a:cubicBezTo>
                  <a:pt x="133350" y="247446"/>
                  <a:pt x="266700" y="281578"/>
                  <a:pt x="390525" y="270465"/>
                </a:cubicBezTo>
                <a:cubicBezTo>
                  <a:pt x="514350" y="259352"/>
                  <a:pt x="627063" y="191090"/>
                  <a:pt x="742950" y="146640"/>
                </a:cubicBezTo>
                <a:cubicBezTo>
                  <a:pt x="858838" y="102190"/>
                  <a:pt x="966788" y="-23222"/>
                  <a:pt x="1085850" y="3765"/>
                </a:cubicBezTo>
                <a:cubicBezTo>
                  <a:pt x="1204912" y="30752"/>
                  <a:pt x="1347788" y="203790"/>
                  <a:pt x="1457325" y="308565"/>
                </a:cubicBezTo>
                <a:cubicBezTo>
                  <a:pt x="1566863" y="413340"/>
                  <a:pt x="1673225" y="548278"/>
                  <a:pt x="1743075" y="632415"/>
                </a:cubicBezTo>
                <a:cubicBezTo>
                  <a:pt x="1812925" y="716553"/>
                  <a:pt x="1876425" y="813390"/>
                  <a:pt x="1876425" y="813390"/>
                </a:cubicBezTo>
                <a:lnTo>
                  <a:pt x="1876425" y="81339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4609209" y="951995"/>
            <a:ext cx="1018995" cy="369332"/>
          </a:xfrm>
          <a:prstGeom prst="rect">
            <a:avLst/>
          </a:prstGeom>
          <a:noFill/>
        </p:spPr>
        <p:txBody>
          <a:bodyPr wrap="square" rtlCol="0">
            <a:spAutoFit/>
          </a:bodyPr>
          <a:lstStyle/>
          <a:p>
            <a:r>
              <a:rPr lang="en-US" dirty="0"/>
              <a:t>On Time</a:t>
            </a:r>
          </a:p>
        </p:txBody>
      </p:sp>
      <p:sp>
        <p:nvSpPr>
          <p:cNvPr id="38" name="TextBox 37"/>
          <p:cNvSpPr txBox="1"/>
          <p:nvPr/>
        </p:nvSpPr>
        <p:spPr>
          <a:xfrm>
            <a:off x="5748157" y="1083317"/>
            <a:ext cx="1018995" cy="369332"/>
          </a:xfrm>
          <a:prstGeom prst="rect">
            <a:avLst/>
          </a:prstGeom>
          <a:noFill/>
        </p:spPr>
        <p:txBody>
          <a:bodyPr wrap="square" rtlCol="0">
            <a:spAutoFit/>
          </a:bodyPr>
          <a:lstStyle/>
          <a:p>
            <a:r>
              <a:rPr lang="en-US" dirty="0"/>
              <a:t>Late</a:t>
            </a:r>
          </a:p>
        </p:txBody>
      </p:sp>
      <p:sp>
        <p:nvSpPr>
          <p:cNvPr id="39" name="TextBox 38"/>
          <p:cNvSpPr txBox="1"/>
          <p:nvPr/>
        </p:nvSpPr>
        <p:spPr>
          <a:xfrm>
            <a:off x="4267139" y="4150284"/>
            <a:ext cx="1018995" cy="369332"/>
          </a:xfrm>
          <a:prstGeom prst="rect">
            <a:avLst/>
          </a:prstGeom>
          <a:noFill/>
        </p:spPr>
        <p:txBody>
          <a:bodyPr wrap="square" rtlCol="0">
            <a:spAutoFit/>
          </a:bodyPr>
          <a:lstStyle/>
          <a:p>
            <a:r>
              <a:rPr lang="en-US" dirty="0"/>
              <a:t>A</a:t>
            </a:r>
          </a:p>
        </p:txBody>
      </p:sp>
      <p:sp>
        <p:nvSpPr>
          <p:cNvPr id="40" name="TextBox 39"/>
          <p:cNvSpPr txBox="1"/>
          <p:nvPr/>
        </p:nvSpPr>
        <p:spPr>
          <a:xfrm>
            <a:off x="5816719" y="4600972"/>
            <a:ext cx="1018995" cy="369332"/>
          </a:xfrm>
          <a:prstGeom prst="rect">
            <a:avLst/>
          </a:prstGeom>
          <a:noFill/>
        </p:spPr>
        <p:txBody>
          <a:bodyPr wrap="square" rtlCol="0">
            <a:spAutoFit/>
          </a:bodyPr>
          <a:lstStyle/>
          <a:p>
            <a:r>
              <a:rPr lang="en-US" dirty="0"/>
              <a:t>B</a:t>
            </a:r>
          </a:p>
        </p:txBody>
      </p:sp>
      <p:cxnSp>
        <p:nvCxnSpPr>
          <p:cNvPr id="42" name="Straight Connector 41"/>
          <p:cNvCxnSpPr/>
          <p:nvPr/>
        </p:nvCxnSpPr>
        <p:spPr>
          <a:xfrm flipH="1">
            <a:off x="4494909" y="4549185"/>
            <a:ext cx="891" cy="5480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5628204" y="4916260"/>
            <a:ext cx="891" cy="54803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5118704" y="622936"/>
            <a:ext cx="25544" cy="4671429"/>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265737" y="170060"/>
            <a:ext cx="1676400" cy="369332"/>
          </a:xfrm>
          <a:prstGeom prst="rect">
            <a:avLst/>
          </a:prstGeom>
          <a:noFill/>
        </p:spPr>
        <p:txBody>
          <a:bodyPr wrap="square" rtlCol="0">
            <a:spAutoFit/>
          </a:bodyPr>
          <a:lstStyle/>
          <a:p>
            <a:r>
              <a:rPr lang="en-US" dirty="0"/>
              <a:t>Y labels</a:t>
            </a:r>
          </a:p>
        </p:txBody>
      </p:sp>
      <p:sp>
        <p:nvSpPr>
          <p:cNvPr id="2" name="TextBox 1">
            <a:extLst>
              <a:ext uri="{FF2B5EF4-FFF2-40B4-BE49-F238E27FC236}">
                <a16:creationId xmlns:a16="http://schemas.microsoft.com/office/drawing/2014/main" id="{92A3C12B-25B3-41D1-BBF9-B7110AB452B2}"/>
              </a:ext>
            </a:extLst>
          </p:cNvPr>
          <p:cNvSpPr txBox="1"/>
          <p:nvPr/>
        </p:nvSpPr>
        <p:spPr>
          <a:xfrm>
            <a:off x="3589557" y="5066673"/>
            <a:ext cx="782895" cy="646331"/>
          </a:xfrm>
          <a:prstGeom prst="rect">
            <a:avLst/>
          </a:prstGeom>
          <a:noFill/>
        </p:spPr>
        <p:txBody>
          <a:bodyPr wrap="square" rtlCol="0">
            <a:spAutoFit/>
          </a:bodyPr>
          <a:lstStyle/>
          <a:p>
            <a:r>
              <a:rPr lang="en-US" dirty="0"/>
              <a:t>On Time</a:t>
            </a:r>
          </a:p>
        </p:txBody>
      </p:sp>
      <p:sp>
        <p:nvSpPr>
          <p:cNvPr id="41" name="TextBox 40">
            <a:extLst>
              <a:ext uri="{FF2B5EF4-FFF2-40B4-BE49-F238E27FC236}">
                <a16:creationId xmlns:a16="http://schemas.microsoft.com/office/drawing/2014/main" id="{4A824AEB-5E41-44AD-A165-E0C70D7628D2}"/>
              </a:ext>
            </a:extLst>
          </p:cNvPr>
          <p:cNvSpPr txBox="1"/>
          <p:nvPr/>
        </p:nvSpPr>
        <p:spPr>
          <a:xfrm>
            <a:off x="5254874" y="5480614"/>
            <a:ext cx="782895" cy="369332"/>
          </a:xfrm>
          <a:prstGeom prst="rect">
            <a:avLst/>
          </a:prstGeom>
          <a:noFill/>
        </p:spPr>
        <p:txBody>
          <a:bodyPr wrap="square" rtlCol="0">
            <a:spAutoFit/>
          </a:bodyPr>
          <a:lstStyle/>
          <a:p>
            <a:r>
              <a:rPr lang="en-US" dirty="0"/>
              <a:t>Late</a:t>
            </a:r>
          </a:p>
        </p:txBody>
      </p:sp>
      <p:sp>
        <p:nvSpPr>
          <p:cNvPr id="3" name="TextBox 2">
            <a:extLst>
              <a:ext uri="{FF2B5EF4-FFF2-40B4-BE49-F238E27FC236}">
                <a16:creationId xmlns:a16="http://schemas.microsoft.com/office/drawing/2014/main" id="{E93AF0C1-8281-49BA-84D9-3F2971558C94}"/>
              </a:ext>
            </a:extLst>
          </p:cNvPr>
          <p:cNvSpPr txBox="1"/>
          <p:nvPr/>
        </p:nvSpPr>
        <p:spPr>
          <a:xfrm>
            <a:off x="8620954" y="4096531"/>
            <a:ext cx="925551" cy="646331"/>
          </a:xfrm>
          <a:prstGeom prst="rect">
            <a:avLst/>
          </a:prstGeom>
          <a:noFill/>
        </p:spPr>
        <p:txBody>
          <a:bodyPr wrap="square" rtlCol="0">
            <a:spAutoFit/>
          </a:bodyPr>
          <a:lstStyle/>
          <a:p>
            <a:r>
              <a:rPr lang="en-US" dirty="0">
                <a:solidFill>
                  <a:srgbClr val="FF0000"/>
                </a:solidFill>
              </a:rPr>
              <a:t>Quality Level</a:t>
            </a:r>
          </a:p>
        </p:txBody>
      </p:sp>
      <p:sp>
        <p:nvSpPr>
          <p:cNvPr id="45" name="TextBox 44">
            <a:extLst>
              <a:ext uri="{FF2B5EF4-FFF2-40B4-BE49-F238E27FC236}">
                <a16:creationId xmlns:a16="http://schemas.microsoft.com/office/drawing/2014/main" id="{2EC481F4-3C33-40C0-907C-9DD2213D6C9C}"/>
              </a:ext>
            </a:extLst>
          </p:cNvPr>
          <p:cNvSpPr txBox="1"/>
          <p:nvPr/>
        </p:nvSpPr>
        <p:spPr>
          <a:xfrm>
            <a:off x="2622100" y="-23395"/>
            <a:ext cx="2226859" cy="646331"/>
          </a:xfrm>
          <a:prstGeom prst="rect">
            <a:avLst/>
          </a:prstGeom>
          <a:noFill/>
        </p:spPr>
        <p:txBody>
          <a:bodyPr wrap="square" rtlCol="0">
            <a:spAutoFit/>
          </a:bodyPr>
          <a:lstStyle/>
          <a:p>
            <a:r>
              <a:rPr lang="en-US" dirty="0">
                <a:solidFill>
                  <a:srgbClr val="FF0000"/>
                </a:solidFill>
              </a:rPr>
              <a:t>Vendor Performance Level </a:t>
            </a:r>
          </a:p>
        </p:txBody>
      </p:sp>
      <p:cxnSp>
        <p:nvCxnSpPr>
          <p:cNvPr id="8" name="Straight Arrow Connector 7">
            <a:extLst>
              <a:ext uri="{FF2B5EF4-FFF2-40B4-BE49-F238E27FC236}">
                <a16:creationId xmlns:a16="http://schemas.microsoft.com/office/drawing/2014/main" id="{2FC7CE60-47A3-4579-93DC-1597414EE4A2}"/>
              </a:ext>
            </a:extLst>
          </p:cNvPr>
          <p:cNvCxnSpPr>
            <a:cxnSpLocks/>
            <a:stCxn id="9" idx="2"/>
          </p:cNvCxnSpPr>
          <p:nvPr/>
        </p:nvCxnSpPr>
        <p:spPr>
          <a:xfrm>
            <a:off x="1555803" y="3876283"/>
            <a:ext cx="1366216" cy="909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CFE9DC62-356B-453F-A841-5EA6736DEFB8}"/>
              </a:ext>
            </a:extLst>
          </p:cNvPr>
          <p:cNvPicPr>
            <a:picLocks noChangeAspect="1"/>
          </p:cNvPicPr>
          <p:nvPr/>
        </p:nvPicPr>
        <p:blipFill>
          <a:blip r:embed="rId2"/>
          <a:stretch>
            <a:fillRect/>
          </a:stretch>
        </p:blipFill>
        <p:spPr>
          <a:xfrm>
            <a:off x="170559" y="3409347"/>
            <a:ext cx="2770487" cy="466936"/>
          </a:xfrm>
          <a:prstGeom prst="rect">
            <a:avLst/>
          </a:prstGeom>
        </p:spPr>
      </p:pic>
      <p:pic>
        <p:nvPicPr>
          <p:cNvPr id="10" name="Picture 9">
            <a:extLst>
              <a:ext uri="{FF2B5EF4-FFF2-40B4-BE49-F238E27FC236}">
                <a16:creationId xmlns:a16="http://schemas.microsoft.com/office/drawing/2014/main" id="{4743E40F-6FFB-4236-A1BE-495EEBC2EF01}"/>
              </a:ext>
            </a:extLst>
          </p:cNvPr>
          <p:cNvPicPr>
            <a:picLocks noChangeAspect="1"/>
          </p:cNvPicPr>
          <p:nvPr/>
        </p:nvPicPr>
        <p:blipFill>
          <a:blip r:embed="rId3"/>
          <a:stretch>
            <a:fillRect/>
          </a:stretch>
        </p:blipFill>
        <p:spPr>
          <a:xfrm>
            <a:off x="7698369" y="717883"/>
            <a:ext cx="4174976" cy="2292361"/>
          </a:xfrm>
          <a:prstGeom prst="rect">
            <a:avLst/>
          </a:prstGeom>
        </p:spPr>
      </p:pic>
      <p:sp>
        <p:nvSpPr>
          <p:cNvPr id="12" name="Rectangle 11">
            <a:extLst>
              <a:ext uri="{FF2B5EF4-FFF2-40B4-BE49-F238E27FC236}">
                <a16:creationId xmlns:a16="http://schemas.microsoft.com/office/drawing/2014/main" id="{7384F339-9FBD-4B39-8785-5CC60033DC3B}"/>
              </a:ext>
            </a:extLst>
          </p:cNvPr>
          <p:cNvSpPr/>
          <p:nvPr/>
        </p:nvSpPr>
        <p:spPr>
          <a:xfrm>
            <a:off x="8140794" y="1579661"/>
            <a:ext cx="313632" cy="32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a:extLst>
              <a:ext uri="{FF2B5EF4-FFF2-40B4-BE49-F238E27FC236}">
                <a16:creationId xmlns:a16="http://schemas.microsoft.com/office/drawing/2014/main" id="{C9FB4254-704D-43EB-B7B6-FC18A43C0882}"/>
              </a:ext>
            </a:extLst>
          </p:cNvPr>
          <p:cNvSpPr/>
          <p:nvPr/>
        </p:nvSpPr>
        <p:spPr>
          <a:xfrm>
            <a:off x="8136378" y="2313533"/>
            <a:ext cx="313632" cy="32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CFED5A0A-47FA-4F08-8568-C6CB254A655A}"/>
              </a:ext>
            </a:extLst>
          </p:cNvPr>
          <p:cNvSpPr/>
          <p:nvPr/>
        </p:nvSpPr>
        <p:spPr>
          <a:xfrm>
            <a:off x="10579193" y="940785"/>
            <a:ext cx="415909" cy="32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31613E09-90E3-4C62-B337-C098A86C1EC2}"/>
              </a:ext>
            </a:extLst>
          </p:cNvPr>
          <p:cNvSpPr/>
          <p:nvPr/>
        </p:nvSpPr>
        <p:spPr>
          <a:xfrm>
            <a:off x="11128918" y="919839"/>
            <a:ext cx="496533" cy="3269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8E10CE7B-9F61-42A6-842E-CF20C66F9D2C}"/>
              </a:ext>
            </a:extLst>
          </p:cNvPr>
          <p:cNvSpPr txBox="1"/>
          <p:nvPr/>
        </p:nvSpPr>
        <p:spPr>
          <a:xfrm>
            <a:off x="8090282" y="1521942"/>
            <a:ext cx="535831" cy="400110"/>
          </a:xfrm>
          <a:prstGeom prst="rect">
            <a:avLst/>
          </a:prstGeom>
          <a:noFill/>
        </p:spPr>
        <p:txBody>
          <a:bodyPr wrap="square" rtlCol="0">
            <a:spAutoFit/>
          </a:bodyPr>
          <a:lstStyle/>
          <a:p>
            <a:r>
              <a:rPr lang="en-US" sz="1000" dirty="0"/>
              <a:t>On Time</a:t>
            </a:r>
          </a:p>
        </p:txBody>
      </p:sp>
      <p:sp>
        <p:nvSpPr>
          <p:cNvPr id="51" name="TextBox 50">
            <a:extLst>
              <a:ext uri="{FF2B5EF4-FFF2-40B4-BE49-F238E27FC236}">
                <a16:creationId xmlns:a16="http://schemas.microsoft.com/office/drawing/2014/main" id="{83117602-70FB-409A-8862-8656207CB9A3}"/>
              </a:ext>
            </a:extLst>
          </p:cNvPr>
          <p:cNvSpPr txBox="1"/>
          <p:nvPr/>
        </p:nvSpPr>
        <p:spPr>
          <a:xfrm>
            <a:off x="8085123" y="2195921"/>
            <a:ext cx="535831" cy="246221"/>
          </a:xfrm>
          <a:prstGeom prst="rect">
            <a:avLst/>
          </a:prstGeom>
          <a:noFill/>
        </p:spPr>
        <p:txBody>
          <a:bodyPr wrap="square" rtlCol="0">
            <a:spAutoFit/>
          </a:bodyPr>
          <a:lstStyle/>
          <a:p>
            <a:r>
              <a:rPr lang="en-US" sz="1000" dirty="0"/>
              <a:t>Late</a:t>
            </a:r>
          </a:p>
        </p:txBody>
      </p:sp>
      <p:sp>
        <p:nvSpPr>
          <p:cNvPr id="52" name="TextBox 51">
            <a:extLst>
              <a:ext uri="{FF2B5EF4-FFF2-40B4-BE49-F238E27FC236}">
                <a16:creationId xmlns:a16="http://schemas.microsoft.com/office/drawing/2014/main" id="{32DFD238-81E5-4050-B63E-5384C933E067}"/>
              </a:ext>
            </a:extLst>
          </p:cNvPr>
          <p:cNvSpPr txBox="1"/>
          <p:nvPr/>
        </p:nvSpPr>
        <p:spPr>
          <a:xfrm>
            <a:off x="10549054" y="921217"/>
            <a:ext cx="632878" cy="400110"/>
          </a:xfrm>
          <a:prstGeom prst="rect">
            <a:avLst/>
          </a:prstGeom>
          <a:noFill/>
        </p:spPr>
        <p:txBody>
          <a:bodyPr wrap="square" rtlCol="0">
            <a:spAutoFit/>
          </a:bodyPr>
          <a:lstStyle/>
          <a:p>
            <a:r>
              <a:rPr lang="en-US" sz="1000" dirty="0"/>
              <a:t>Quality Level</a:t>
            </a:r>
          </a:p>
        </p:txBody>
      </p:sp>
      <p:sp>
        <p:nvSpPr>
          <p:cNvPr id="53" name="TextBox 52">
            <a:extLst>
              <a:ext uri="{FF2B5EF4-FFF2-40B4-BE49-F238E27FC236}">
                <a16:creationId xmlns:a16="http://schemas.microsoft.com/office/drawing/2014/main" id="{C2096715-0F54-45D7-9836-895F473EB0F0}"/>
              </a:ext>
            </a:extLst>
          </p:cNvPr>
          <p:cNvSpPr txBox="1"/>
          <p:nvPr/>
        </p:nvSpPr>
        <p:spPr>
          <a:xfrm>
            <a:off x="11096392" y="824038"/>
            <a:ext cx="632878" cy="553998"/>
          </a:xfrm>
          <a:prstGeom prst="rect">
            <a:avLst/>
          </a:prstGeom>
          <a:noFill/>
        </p:spPr>
        <p:txBody>
          <a:bodyPr wrap="square" rtlCol="0">
            <a:spAutoFit/>
          </a:bodyPr>
          <a:lstStyle/>
          <a:p>
            <a:r>
              <a:rPr lang="en-US" sz="1000" dirty="0"/>
              <a:t>Vendor Perf Level</a:t>
            </a:r>
          </a:p>
        </p:txBody>
      </p:sp>
      <p:sp>
        <p:nvSpPr>
          <p:cNvPr id="4" name="TextBox 3">
            <a:extLst>
              <a:ext uri="{FF2B5EF4-FFF2-40B4-BE49-F238E27FC236}">
                <a16:creationId xmlns:a16="http://schemas.microsoft.com/office/drawing/2014/main" id="{42368049-21BE-494C-9FD4-7E2686990A7E}"/>
              </a:ext>
            </a:extLst>
          </p:cNvPr>
          <p:cNvSpPr txBox="1"/>
          <p:nvPr/>
        </p:nvSpPr>
        <p:spPr>
          <a:xfrm>
            <a:off x="8683771" y="155655"/>
            <a:ext cx="2731922" cy="646331"/>
          </a:xfrm>
          <a:prstGeom prst="rect">
            <a:avLst/>
          </a:prstGeom>
          <a:noFill/>
        </p:spPr>
        <p:txBody>
          <a:bodyPr wrap="square" rtlCol="0">
            <a:spAutoFit/>
          </a:bodyPr>
          <a:lstStyle/>
          <a:p>
            <a:r>
              <a:rPr lang="en-US" dirty="0"/>
              <a:t>Hypothetical Sample of 100 Orders</a:t>
            </a:r>
          </a:p>
        </p:txBody>
      </p:sp>
      <p:pic>
        <p:nvPicPr>
          <p:cNvPr id="7" name="Picture 6">
            <a:extLst>
              <a:ext uri="{FF2B5EF4-FFF2-40B4-BE49-F238E27FC236}">
                <a16:creationId xmlns:a16="http://schemas.microsoft.com/office/drawing/2014/main" id="{CF43662F-749D-4AFC-BE82-0E098A5AA70C}"/>
              </a:ext>
            </a:extLst>
          </p:cNvPr>
          <p:cNvPicPr>
            <a:picLocks noChangeAspect="1"/>
          </p:cNvPicPr>
          <p:nvPr/>
        </p:nvPicPr>
        <p:blipFill>
          <a:blip r:embed="rId4"/>
          <a:stretch>
            <a:fillRect/>
          </a:stretch>
        </p:blipFill>
        <p:spPr>
          <a:xfrm>
            <a:off x="242384" y="5133162"/>
            <a:ext cx="3054124" cy="1433568"/>
          </a:xfrm>
          <a:prstGeom prst="rect">
            <a:avLst/>
          </a:prstGeom>
        </p:spPr>
      </p:pic>
    </p:spTree>
    <p:extLst>
      <p:ext uri="{BB962C8B-B14F-4D97-AF65-F5344CB8AC3E}">
        <p14:creationId xmlns:p14="http://schemas.microsoft.com/office/powerpoint/2010/main" val="19465687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ED0C4B-C526-4CBC-8A67-DBAC7E46B247}"/>
              </a:ext>
            </a:extLst>
          </p:cNvPr>
          <p:cNvPicPr>
            <a:picLocks noChangeAspect="1"/>
          </p:cNvPicPr>
          <p:nvPr/>
        </p:nvPicPr>
        <p:blipFill>
          <a:blip r:embed="rId2"/>
          <a:stretch>
            <a:fillRect/>
          </a:stretch>
        </p:blipFill>
        <p:spPr>
          <a:xfrm>
            <a:off x="2822199" y="2484832"/>
            <a:ext cx="6883501" cy="2964246"/>
          </a:xfrm>
          <a:prstGeom prst="rect">
            <a:avLst/>
          </a:prstGeom>
        </p:spPr>
      </p:pic>
      <p:pic>
        <p:nvPicPr>
          <p:cNvPr id="3" name="Picture 2">
            <a:extLst>
              <a:ext uri="{FF2B5EF4-FFF2-40B4-BE49-F238E27FC236}">
                <a16:creationId xmlns:a16="http://schemas.microsoft.com/office/drawing/2014/main" id="{499DAAAC-529D-4EEC-AAB8-3AB769FFA333}"/>
              </a:ext>
            </a:extLst>
          </p:cNvPr>
          <p:cNvPicPr>
            <a:picLocks noChangeAspect="1"/>
          </p:cNvPicPr>
          <p:nvPr/>
        </p:nvPicPr>
        <p:blipFill>
          <a:blip r:embed="rId3"/>
          <a:stretch>
            <a:fillRect/>
          </a:stretch>
        </p:blipFill>
        <p:spPr>
          <a:xfrm>
            <a:off x="2439663" y="425222"/>
            <a:ext cx="7648575" cy="1304925"/>
          </a:xfrm>
          <a:prstGeom prst="rect">
            <a:avLst/>
          </a:prstGeom>
        </p:spPr>
      </p:pic>
      <p:sp>
        <p:nvSpPr>
          <p:cNvPr id="4" name="TextBox 3">
            <a:extLst>
              <a:ext uri="{FF2B5EF4-FFF2-40B4-BE49-F238E27FC236}">
                <a16:creationId xmlns:a16="http://schemas.microsoft.com/office/drawing/2014/main" id="{3385998F-3030-4869-938A-FE4487B93A36}"/>
              </a:ext>
            </a:extLst>
          </p:cNvPr>
          <p:cNvSpPr txBox="1"/>
          <p:nvPr/>
        </p:nvSpPr>
        <p:spPr>
          <a:xfrm>
            <a:off x="6753340" y="5449078"/>
            <a:ext cx="3756752" cy="646331"/>
          </a:xfrm>
          <a:prstGeom prst="rect">
            <a:avLst/>
          </a:prstGeom>
          <a:noFill/>
        </p:spPr>
        <p:txBody>
          <a:bodyPr wrap="square" rtlCol="0">
            <a:spAutoFit/>
          </a:bodyPr>
          <a:lstStyle/>
          <a:p>
            <a:r>
              <a:rPr lang="en-US" dirty="0"/>
              <a:t>We solve for </a:t>
            </a:r>
            <a:r>
              <a:rPr lang="en-US" i="1" dirty="0"/>
              <a:t>B</a:t>
            </a:r>
            <a:r>
              <a:rPr lang="en-US" dirty="0"/>
              <a:t> coefficient values that achieve this</a:t>
            </a:r>
          </a:p>
        </p:txBody>
      </p:sp>
    </p:spTree>
    <p:extLst>
      <p:ext uri="{BB962C8B-B14F-4D97-AF65-F5344CB8AC3E}">
        <p14:creationId xmlns:p14="http://schemas.microsoft.com/office/powerpoint/2010/main" val="29612364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BACF8D-4E65-40B0-BC62-77493CA73069}"/>
              </a:ext>
            </a:extLst>
          </p:cNvPr>
          <p:cNvPicPr>
            <a:picLocks noChangeAspect="1"/>
          </p:cNvPicPr>
          <p:nvPr/>
        </p:nvPicPr>
        <p:blipFill>
          <a:blip r:embed="rId2"/>
          <a:stretch>
            <a:fillRect/>
          </a:stretch>
        </p:blipFill>
        <p:spPr>
          <a:xfrm>
            <a:off x="2070847" y="1017788"/>
            <a:ext cx="8270457" cy="4822423"/>
          </a:xfrm>
          <a:prstGeom prst="rect">
            <a:avLst/>
          </a:prstGeom>
        </p:spPr>
      </p:pic>
      <p:sp>
        <p:nvSpPr>
          <p:cNvPr id="4" name="Rectangle 3">
            <a:extLst>
              <a:ext uri="{FF2B5EF4-FFF2-40B4-BE49-F238E27FC236}">
                <a16:creationId xmlns:a16="http://schemas.microsoft.com/office/drawing/2014/main" id="{25EE27DB-4013-4A19-BA8D-88B27BC6BA22}"/>
              </a:ext>
            </a:extLst>
          </p:cNvPr>
          <p:cNvSpPr/>
          <p:nvPr/>
        </p:nvSpPr>
        <p:spPr>
          <a:xfrm rot="16200000">
            <a:off x="726141" y="3268980"/>
            <a:ext cx="4044879" cy="2823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02C0AA3E-FA2B-4A65-B8C4-9E977F899A03}"/>
              </a:ext>
            </a:extLst>
          </p:cNvPr>
          <p:cNvGrpSpPr/>
          <p:nvPr/>
        </p:nvGrpSpPr>
        <p:grpSpPr>
          <a:xfrm>
            <a:off x="2536580" y="1364434"/>
            <a:ext cx="5624887" cy="4261661"/>
            <a:chOff x="2536580" y="1364434"/>
            <a:chExt cx="5624887" cy="4261661"/>
          </a:xfrm>
        </p:grpSpPr>
        <p:sp>
          <p:nvSpPr>
            <p:cNvPr id="3" name="Rectangle 2">
              <a:extLst>
                <a:ext uri="{FF2B5EF4-FFF2-40B4-BE49-F238E27FC236}">
                  <a16:creationId xmlns:a16="http://schemas.microsoft.com/office/drawing/2014/main" id="{D59D4F4B-3756-48A2-8468-A270AE861B12}"/>
                </a:ext>
              </a:extLst>
            </p:cNvPr>
            <p:cNvSpPr/>
            <p:nvPr/>
          </p:nvSpPr>
          <p:spPr>
            <a:xfrm>
              <a:off x="5041750" y="5343706"/>
              <a:ext cx="3119717" cy="28238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96AA42DF-2A13-4B8F-8076-FFC4E5FFCC76}"/>
                </a:ext>
              </a:extLst>
            </p:cNvPr>
            <p:cNvSpPr txBox="1"/>
            <p:nvPr/>
          </p:nvSpPr>
          <p:spPr>
            <a:xfrm rot="16200000">
              <a:off x="1161387" y="2739627"/>
              <a:ext cx="3119717" cy="369332"/>
            </a:xfrm>
            <a:prstGeom prst="rect">
              <a:avLst/>
            </a:prstGeom>
            <a:noFill/>
          </p:spPr>
          <p:txBody>
            <a:bodyPr wrap="square" rtlCol="0">
              <a:spAutoFit/>
            </a:bodyPr>
            <a:lstStyle/>
            <a:p>
              <a:r>
                <a:rPr lang="en-US" dirty="0"/>
                <a:t># of Quality Holds</a:t>
              </a:r>
            </a:p>
          </p:txBody>
        </p:sp>
      </p:grpSp>
      <p:sp>
        <p:nvSpPr>
          <p:cNvPr id="7" name="TextBox 6">
            <a:extLst>
              <a:ext uri="{FF2B5EF4-FFF2-40B4-BE49-F238E27FC236}">
                <a16:creationId xmlns:a16="http://schemas.microsoft.com/office/drawing/2014/main" id="{F15AD0CF-E85E-4711-AD56-774C734CF159}"/>
              </a:ext>
            </a:extLst>
          </p:cNvPr>
          <p:cNvSpPr txBox="1"/>
          <p:nvPr/>
        </p:nvSpPr>
        <p:spPr>
          <a:xfrm>
            <a:off x="5278420" y="5300234"/>
            <a:ext cx="3119717" cy="369332"/>
          </a:xfrm>
          <a:prstGeom prst="rect">
            <a:avLst/>
          </a:prstGeom>
          <a:noFill/>
        </p:spPr>
        <p:txBody>
          <a:bodyPr wrap="square" rtlCol="0">
            <a:spAutoFit/>
          </a:bodyPr>
          <a:lstStyle/>
          <a:p>
            <a:r>
              <a:rPr lang="en-US" dirty="0"/>
              <a:t># of Vendor Late Deliveries</a:t>
            </a:r>
          </a:p>
        </p:txBody>
      </p:sp>
      <p:sp>
        <p:nvSpPr>
          <p:cNvPr id="8" name="TextBox 7">
            <a:extLst>
              <a:ext uri="{FF2B5EF4-FFF2-40B4-BE49-F238E27FC236}">
                <a16:creationId xmlns:a16="http://schemas.microsoft.com/office/drawing/2014/main" id="{044DAFD8-8B3B-498F-B8F0-5BE1251CCC5E}"/>
              </a:ext>
            </a:extLst>
          </p:cNvPr>
          <p:cNvSpPr txBox="1"/>
          <p:nvPr/>
        </p:nvSpPr>
        <p:spPr>
          <a:xfrm>
            <a:off x="2070847" y="406281"/>
            <a:ext cx="8315280" cy="954107"/>
          </a:xfrm>
          <a:prstGeom prst="rect">
            <a:avLst/>
          </a:prstGeom>
          <a:noFill/>
        </p:spPr>
        <p:txBody>
          <a:bodyPr wrap="square" rtlCol="0">
            <a:spAutoFit/>
          </a:bodyPr>
          <a:lstStyle/>
          <a:p>
            <a:pPr algn="ctr"/>
            <a:r>
              <a:rPr lang="en-US" sz="2800" dirty="0"/>
              <a:t>A More Typical Looking Plot in R</a:t>
            </a:r>
            <a:r>
              <a:rPr lang="en-US" sz="2800" baseline="30000" dirty="0"/>
              <a:t>2 </a:t>
            </a:r>
            <a:r>
              <a:rPr lang="en-US" sz="2800" dirty="0"/>
              <a:t>Space Using More Data Points </a:t>
            </a:r>
          </a:p>
        </p:txBody>
      </p:sp>
    </p:spTree>
    <p:extLst>
      <p:ext uri="{BB962C8B-B14F-4D97-AF65-F5344CB8AC3E}">
        <p14:creationId xmlns:p14="http://schemas.microsoft.com/office/powerpoint/2010/main" val="2309386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28E8BE-5D0B-4E84-99B7-1E08C6FA741B}"/>
              </a:ext>
            </a:extLst>
          </p:cNvPr>
          <p:cNvPicPr>
            <a:picLocks noChangeAspect="1"/>
          </p:cNvPicPr>
          <p:nvPr/>
        </p:nvPicPr>
        <p:blipFill>
          <a:blip r:embed="rId2"/>
          <a:stretch>
            <a:fillRect/>
          </a:stretch>
        </p:blipFill>
        <p:spPr>
          <a:xfrm>
            <a:off x="3698417" y="2045089"/>
            <a:ext cx="3779541" cy="1618152"/>
          </a:xfrm>
          <a:prstGeom prst="rect">
            <a:avLst/>
          </a:prstGeom>
        </p:spPr>
      </p:pic>
      <p:sp>
        <p:nvSpPr>
          <p:cNvPr id="3" name="TextBox 2">
            <a:extLst>
              <a:ext uri="{FF2B5EF4-FFF2-40B4-BE49-F238E27FC236}">
                <a16:creationId xmlns:a16="http://schemas.microsoft.com/office/drawing/2014/main" id="{835F512B-3913-4B54-A01F-86AEE234101E}"/>
              </a:ext>
            </a:extLst>
          </p:cNvPr>
          <p:cNvSpPr txBox="1"/>
          <p:nvPr/>
        </p:nvSpPr>
        <p:spPr>
          <a:xfrm>
            <a:off x="721734" y="415636"/>
            <a:ext cx="3643745" cy="1200329"/>
          </a:xfrm>
          <a:prstGeom prst="rect">
            <a:avLst/>
          </a:prstGeom>
          <a:noFill/>
        </p:spPr>
        <p:txBody>
          <a:bodyPr wrap="square" rtlCol="0">
            <a:spAutoFit/>
          </a:bodyPr>
          <a:lstStyle/>
          <a:p>
            <a:r>
              <a:rPr lang="en-US" dirty="0"/>
              <a:t>Given the class probabilities, the mean vectors and the covariance matrices for each class (late or on time) </a:t>
            </a:r>
          </a:p>
        </p:txBody>
      </p:sp>
      <p:sp>
        <p:nvSpPr>
          <p:cNvPr id="4" name="Arrow: Right 3">
            <a:extLst>
              <a:ext uri="{FF2B5EF4-FFF2-40B4-BE49-F238E27FC236}">
                <a16:creationId xmlns:a16="http://schemas.microsoft.com/office/drawing/2014/main" id="{CA71A7F2-9A10-413D-8337-77089CDFDFFD}"/>
              </a:ext>
            </a:extLst>
          </p:cNvPr>
          <p:cNvSpPr/>
          <p:nvPr/>
        </p:nvSpPr>
        <p:spPr>
          <a:xfrm rot="2411070">
            <a:off x="3101296" y="1475717"/>
            <a:ext cx="955964" cy="295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1E95BFD-81F0-4BDE-B503-9090BE646A73}"/>
              </a:ext>
            </a:extLst>
          </p:cNvPr>
          <p:cNvSpPr txBox="1"/>
          <p:nvPr/>
        </p:nvSpPr>
        <p:spPr>
          <a:xfrm>
            <a:off x="7649735" y="2330605"/>
            <a:ext cx="3779541" cy="923330"/>
          </a:xfrm>
          <a:prstGeom prst="rect">
            <a:avLst/>
          </a:prstGeom>
          <a:noFill/>
        </p:spPr>
        <p:txBody>
          <a:bodyPr wrap="square" rtlCol="0">
            <a:spAutoFit/>
          </a:bodyPr>
          <a:lstStyle/>
          <a:p>
            <a:r>
              <a:rPr lang="en-US" dirty="0"/>
              <a:t>We calculate the pooled covariance matrix and Beta coefficients. These are </a:t>
            </a:r>
            <a:r>
              <a:rPr lang="en-US" u="sng" dirty="0"/>
              <a:t>parameters</a:t>
            </a:r>
            <a:r>
              <a:rPr lang="en-US" dirty="0"/>
              <a:t>.</a:t>
            </a:r>
          </a:p>
        </p:txBody>
      </p:sp>
      <p:sp>
        <p:nvSpPr>
          <p:cNvPr id="6" name="Arrow: Right 5">
            <a:extLst>
              <a:ext uri="{FF2B5EF4-FFF2-40B4-BE49-F238E27FC236}">
                <a16:creationId xmlns:a16="http://schemas.microsoft.com/office/drawing/2014/main" id="{98335104-E9A5-4144-83D3-759953A69009}"/>
              </a:ext>
            </a:extLst>
          </p:cNvPr>
          <p:cNvSpPr/>
          <p:nvPr/>
        </p:nvSpPr>
        <p:spPr>
          <a:xfrm rot="2411070">
            <a:off x="7422401" y="3936741"/>
            <a:ext cx="955964" cy="2958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FBB779CB-01CE-456E-BCEF-CA3D2FE4B19F}"/>
              </a:ext>
            </a:extLst>
          </p:cNvPr>
          <p:cNvPicPr>
            <a:picLocks noChangeAspect="1"/>
          </p:cNvPicPr>
          <p:nvPr/>
        </p:nvPicPr>
        <p:blipFill>
          <a:blip r:embed="rId3"/>
          <a:stretch>
            <a:fillRect/>
          </a:stretch>
        </p:blipFill>
        <p:spPr>
          <a:xfrm>
            <a:off x="4197591" y="3663239"/>
            <a:ext cx="2419350" cy="361950"/>
          </a:xfrm>
          <a:prstGeom prst="rect">
            <a:avLst/>
          </a:prstGeom>
        </p:spPr>
      </p:pic>
      <p:pic>
        <p:nvPicPr>
          <p:cNvPr id="8" name="Picture 7">
            <a:extLst>
              <a:ext uri="{FF2B5EF4-FFF2-40B4-BE49-F238E27FC236}">
                <a16:creationId xmlns:a16="http://schemas.microsoft.com/office/drawing/2014/main" id="{1927F4E9-5021-416C-8A54-C64B028ABAE7}"/>
              </a:ext>
            </a:extLst>
          </p:cNvPr>
          <p:cNvPicPr>
            <a:picLocks noChangeAspect="1"/>
          </p:cNvPicPr>
          <p:nvPr/>
        </p:nvPicPr>
        <p:blipFill>
          <a:blip r:embed="rId4"/>
          <a:stretch>
            <a:fillRect/>
          </a:stretch>
        </p:blipFill>
        <p:spPr>
          <a:xfrm>
            <a:off x="8096467" y="4471477"/>
            <a:ext cx="3852263" cy="1652786"/>
          </a:xfrm>
          <a:prstGeom prst="rect">
            <a:avLst/>
          </a:prstGeom>
        </p:spPr>
      </p:pic>
      <p:sp>
        <p:nvSpPr>
          <p:cNvPr id="9" name="TextBox 8">
            <a:extLst>
              <a:ext uri="{FF2B5EF4-FFF2-40B4-BE49-F238E27FC236}">
                <a16:creationId xmlns:a16="http://schemas.microsoft.com/office/drawing/2014/main" id="{F505B120-6BE5-4D5F-94F4-F88AF0D484B6}"/>
              </a:ext>
            </a:extLst>
          </p:cNvPr>
          <p:cNvSpPr txBox="1"/>
          <p:nvPr/>
        </p:nvSpPr>
        <p:spPr>
          <a:xfrm>
            <a:off x="4585283" y="5012814"/>
            <a:ext cx="3779541" cy="1200329"/>
          </a:xfrm>
          <a:prstGeom prst="rect">
            <a:avLst/>
          </a:prstGeom>
          <a:noFill/>
        </p:spPr>
        <p:txBody>
          <a:bodyPr wrap="square" rtlCol="0">
            <a:spAutoFit/>
          </a:bodyPr>
          <a:lstStyle/>
          <a:p>
            <a:r>
              <a:rPr lang="en-US" dirty="0"/>
              <a:t>And given any new X vector (new observations) enables us to predict the most likely class given these new X observations.</a:t>
            </a:r>
          </a:p>
        </p:txBody>
      </p:sp>
      <p:sp>
        <p:nvSpPr>
          <p:cNvPr id="10" name="Rectangle 9">
            <a:extLst>
              <a:ext uri="{FF2B5EF4-FFF2-40B4-BE49-F238E27FC236}">
                <a16:creationId xmlns:a16="http://schemas.microsoft.com/office/drawing/2014/main" id="{5E54C347-76A3-485D-A0F7-6B1D1D200F3D}"/>
              </a:ext>
            </a:extLst>
          </p:cNvPr>
          <p:cNvSpPr/>
          <p:nvPr/>
        </p:nvSpPr>
        <p:spPr>
          <a:xfrm>
            <a:off x="4917688" y="3663239"/>
            <a:ext cx="446049" cy="261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C933A3F-E160-4942-A31A-A0C8131EBE6D}"/>
              </a:ext>
            </a:extLst>
          </p:cNvPr>
          <p:cNvSpPr/>
          <p:nvPr/>
        </p:nvSpPr>
        <p:spPr>
          <a:xfrm>
            <a:off x="5808876" y="3713219"/>
            <a:ext cx="591924" cy="261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A73414C-516C-4FA3-B3B4-F8AD0E754E31}"/>
              </a:ext>
            </a:extLst>
          </p:cNvPr>
          <p:cNvSpPr txBox="1"/>
          <p:nvPr/>
        </p:nvSpPr>
        <p:spPr>
          <a:xfrm>
            <a:off x="4841996" y="3682240"/>
            <a:ext cx="1043482" cy="261610"/>
          </a:xfrm>
          <a:prstGeom prst="rect">
            <a:avLst/>
          </a:prstGeom>
          <a:noFill/>
        </p:spPr>
        <p:txBody>
          <a:bodyPr wrap="square" rtlCol="0">
            <a:spAutoFit/>
          </a:bodyPr>
          <a:lstStyle/>
          <a:p>
            <a:r>
              <a:rPr lang="en-US" sz="1100" dirty="0"/>
              <a:t>Quality</a:t>
            </a:r>
          </a:p>
        </p:txBody>
      </p:sp>
      <p:sp>
        <p:nvSpPr>
          <p:cNvPr id="13" name="TextBox 12">
            <a:extLst>
              <a:ext uri="{FF2B5EF4-FFF2-40B4-BE49-F238E27FC236}">
                <a16:creationId xmlns:a16="http://schemas.microsoft.com/office/drawing/2014/main" id="{AD5BCF94-A1DB-4079-9627-8A92FB3ADBF2}"/>
              </a:ext>
            </a:extLst>
          </p:cNvPr>
          <p:cNvSpPr txBox="1"/>
          <p:nvPr/>
        </p:nvSpPr>
        <p:spPr>
          <a:xfrm>
            <a:off x="5735502" y="3670068"/>
            <a:ext cx="1043482" cy="261610"/>
          </a:xfrm>
          <a:prstGeom prst="rect">
            <a:avLst/>
          </a:prstGeom>
          <a:noFill/>
        </p:spPr>
        <p:txBody>
          <a:bodyPr wrap="square" rtlCol="0">
            <a:spAutoFit/>
          </a:bodyPr>
          <a:lstStyle/>
          <a:p>
            <a:r>
              <a:rPr lang="en-US" sz="1100" dirty="0"/>
              <a:t>Vendor</a:t>
            </a:r>
          </a:p>
        </p:txBody>
      </p:sp>
      <p:sp>
        <p:nvSpPr>
          <p:cNvPr id="14" name="TextBox 13">
            <a:extLst>
              <a:ext uri="{FF2B5EF4-FFF2-40B4-BE49-F238E27FC236}">
                <a16:creationId xmlns:a16="http://schemas.microsoft.com/office/drawing/2014/main" id="{4E329719-BC2D-4548-BCCF-5DB105AF0FCE}"/>
              </a:ext>
            </a:extLst>
          </p:cNvPr>
          <p:cNvSpPr txBox="1"/>
          <p:nvPr/>
        </p:nvSpPr>
        <p:spPr>
          <a:xfrm>
            <a:off x="153518" y="4443580"/>
            <a:ext cx="4084994" cy="369332"/>
          </a:xfrm>
          <a:prstGeom prst="rect">
            <a:avLst/>
          </a:prstGeom>
          <a:noFill/>
        </p:spPr>
        <p:txBody>
          <a:bodyPr wrap="square" rtlCol="0">
            <a:spAutoFit/>
          </a:bodyPr>
          <a:lstStyle/>
          <a:p>
            <a:r>
              <a:rPr lang="en-US" dirty="0">
                <a:solidFill>
                  <a:srgbClr val="00B0F0"/>
                </a:solidFill>
              </a:rPr>
              <a:t>This is an example of a Linear Method</a:t>
            </a:r>
          </a:p>
        </p:txBody>
      </p:sp>
    </p:spTree>
    <p:extLst>
      <p:ext uri="{BB962C8B-B14F-4D97-AF65-F5344CB8AC3E}">
        <p14:creationId xmlns:p14="http://schemas.microsoft.com/office/powerpoint/2010/main" val="390360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C1C937-2E6E-40C3-85AE-3E7D792F9412}"/>
              </a:ext>
            </a:extLst>
          </p:cNvPr>
          <p:cNvPicPr>
            <a:picLocks noChangeAspect="1"/>
          </p:cNvPicPr>
          <p:nvPr/>
        </p:nvPicPr>
        <p:blipFill>
          <a:blip r:embed="rId2"/>
          <a:stretch>
            <a:fillRect/>
          </a:stretch>
        </p:blipFill>
        <p:spPr>
          <a:xfrm>
            <a:off x="1015047" y="229000"/>
            <a:ext cx="10161905" cy="6400000"/>
          </a:xfrm>
          <a:prstGeom prst="rect">
            <a:avLst/>
          </a:prstGeom>
        </p:spPr>
      </p:pic>
    </p:spTree>
    <p:extLst>
      <p:ext uri="{BB962C8B-B14F-4D97-AF65-F5344CB8AC3E}">
        <p14:creationId xmlns:p14="http://schemas.microsoft.com/office/powerpoint/2010/main" val="3435254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994FA9-D5F4-4837-92D0-D8A201D5F977}"/>
              </a:ext>
            </a:extLst>
          </p:cNvPr>
          <p:cNvPicPr>
            <a:picLocks noChangeAspect="1"/>
          </p:cNvPicPr>
          <p:nvPr/>
        </p:nvPicPr>
        <p:blipFill>
          <a:blip r:embed="rId2"/>
          <a:stretch>
            <a:fillRect/>
          </a:stretch>
        </p:blipFill>
        <p:spPr>
          <a:xfrm>
            <a:off x="436419" y="956396"/>
            <a:ext cx="7162800" cy="3781425"/>
          </a:xfrm>
          <a:prstGeom prst="rect">
            <a:avLst/>
          </a:prstGeom>
        </p:spPr>
      </p:pic>
      <p:sp>
        <p:nvSpPr>
          <p:cNvPr id="3" name="TextBox 2">
            <a:extLst>
              <a:ext uri="{FF2B5EF4-FFF2-40B4-BE49-F238E27FC236}">
                <a16:creationId xmlns:a16="http://schemas.microsoft.com/office/drawing/2014/main" id="{B7BAFC44-1818-40A3-AB18-3247952EFDB6}"/>
              </a:ext>
            </a:extLst>
          </p:cNvPr>
          <p:cNvSpPr txBox="1"/>
          <p:nvPr/>
        </p:nvSpPr>
        <p:spPr>
          <a:xfrm>
            <a:off x="4169771" y="294967"/>
            <a:ext cx="3906982" cy="369332"/>
          </a:xfrm>
          <a:prstGeom prst="rect">
            <a:avLst/>
          </a:prstGeom>
          <a:noFill/>
        </p:spPr>
        <p:txBody>
          <a:bodyPr wrap="square" rtlCol="0">
            <a:spAutoFit/>
          </a:bodyPr>
          <a:lstStyle/>
          <a:p>
            <a:pPr algn="ctr"/>
            <a:r>
              <a:rPr lang="en-US" dirty="0"/>
              <a:t>LDA</a:t>
            </a:r>
          </a:p>
        </p:txBody>
      </p:sp>
      <p:pic>
        <p:nvPicPr>
          <p:cNvPr id="4" name="Picture 3">
            <a:extLst>
              <a:ext uri="{FF2B5EF4-FFF2-40B4-BE49-F238E27FC236}">
                <a16:creationId xmlns:a16="http://schemas.microsoft.com/office/drawing/2014/main" id="{9E880C24-698C-4F9D-8F10-30F1BB012E46}"/>
              </a:ext>
            </a:extLst>
          </p:cNvPr>
          <p:cNvPicPr>
            <a:picLocks noChangeAspect="1"/>
          </p:cNvPicPr>
          <p:nvPr/>
        </p:nvPicPr>
        <p:blipFill>
          <a:blip r:embed="rId3"/>
          <a:stretch>
            <a:fillRect/>
          </a:stretch>
        </p:blipFill>
        <p:spPr>
          <a:xfrm>
            <a:off x="8076753" y="1330037"/>
            <a:ext cx="3724716" cy="2577560"/>
          </a:xfrm>
          <a:prstGeom prst="rect">
            <a:avLst/>
          </a:prstGeom>
          <a:ln>
            <a:solidFill>
              <a:schemeClr val="tx1"/>
            </a:solidFill>
          </a:ln>
        </p:spPr>
      </p:pic>
    </p:spTree>
    <p:extLst>
      <p:ext uri="{BB962C8B-B14F-4D97-AF65-F5344CB8AC3E}">
        <p14:creationId xmlns:p14="http://schemas.microsoft.com/office/powerpoint/2010/main" val="2753978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EE5974-5DA9-4A26-99A9-DC8718DE386F}"/>
              </a:ext>
            </a:extLst>
          </p:cNvPr>
          <p:cNvPicPr>
            <a:picLocks noChangeAspect="1"/>
          </p:cNvPicPr>
          <p:nvPr/>
        </p:nvPicPr>
        <p:blipFill>
          <a:blip r:embed="rId2"/>
          <a:stretch>
            <a:fillRect/>
          </a:stretch>
        </p:blipFill>
        <p:spPr>
          <a:xfrm>
            <a:off x="2345305" y="109952"/>
            <a:ext cx="9076190" cy="6638095"/>
          </a:xfrm>
          <a:prstGeom prst="rect">
            <a:avLst/>
          </a:prstGeom>
        </p:spPr>
      </p:pic>
      <p:sp>
        <p:nvSpPr>
          <p:cNvPr id="3" name="TextBox 2">
            <a:extLst>
              <a:ext uri="{FF2B5EF4-FFF2-40B4-BE49-F238E27FC236}">
                <a16:creationId xmlns:a16="http://schemas.microsoft.com/office/drawing/2014/main" id="{1279CA29-5042-4564-A540-FD8E850E625C}"/>
              </a:ext>
            </a:extLst>
          </p:cNvPr>
          <p:cNvSpPr txBox="1"/>
          <p:nvPr/>
        </p:nvSpPr>
        <p:spPr>
          <a:xfrm>
            <a:off x="533400" y="1041400"/>
            <a:ext cx="1689100" cy="1200329"/>
          </a:xfrm>
          <a:prstGeom prst="rect">
            <a:avLst/>
          </a:prstGeom>
          <a:noFill/>
        </p:spPr>
        <p:txBody>
          <a:bodyPr wrap="square" rtlCol="0">
            <a:spAutoFit/>
          </a:bodyPr>
          <a:lstStyle/>
          <a:p>
            <a:r>
              <a:rPr lang="en-US" dirty="0"/>
              <a:t>We add Steps for Data Prep/Pre-Processing</a:t>
            </a:r>
          </a:p>
        </p:txBody>
      </p:sp>
    </p:spTree>
    <p:extLst>
      <p:ext uri="{BB962C8B-B14F-4D97-AF65-F5344CB8AC3E}">
        <p14:creationId xmlns:p14="http://schemas.microsoft.com/office/powerpoint/2010/main" val="21001167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0710" y="1010653"/>
            <a:ext cx="9810580" cy="4283242"/>
          </a:xfrm>
          <a:prstGeom prst="rect">
            <a:avLst/>
          </a:prstGeom>
        </p:spPr>
      </p:pic>
      <p:sp>
        <p:nvSpPr>
          <p:cNvPr id="3" name="TextBox 2"/>
          <p:cNvSpPr txBox="1"/>
          <p:nvPr/>
        </p:nvSpPr>
        <p:spPr>
          <a:xfrm>
            <a:off x="5592278" y="5443086"/>
            <a:ext cx="4692316" cy="369332"/>
          </a:xfrm>
          <a:prstGeom prst="rect">
            <a:avLst/>
          </a:prstGeom>
          <a:noFill/>
        </p:spPr>
        <p:txBody>
          <a:bodyPr wrap="square" rtlCol="0">
            <a:spAutoFit/>
          </a:bodyPr>
          <a:lstStyle/>
          <a:p>
            <a:r>
              <a:rPr lang="en-US" dirty="0"/>
              <a:t>Criteria Scores</a:t>
            </a:r>
          </a:p>
        </p:txBody>
      </p:sp>
      <p:cxnSp>
        <p:nvCxnSpPr>
          <p:cNvPr id="5" name="Straight Connector 4"/>
          <p:cNvCxnSpPr/>
          <p:nvPr/>
        </p:nvCxnSpPr>
        <p:spPr>
          <a:xfrm flipV="1">
            <a:off x="1270535" y="1106905"/>
            <a:ext cx="10077650" cy="45527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0741793" y="676796"/>
            <a:ext cx="1212783" cy="369332"/>
          </a:xfrm>
          <a:prstGeom prst="rect">
            <a:avLst/>
          </a:prstGeom>
          <a:noFill/>
        </p:spPr>
        <p:txBody>
          <a:bodyPr wrap="square" rtlCol="0">
            <a:spAutoFit/>
          </a:bodyPr>
          <a:lstStyle/>
          <a:p>
            <a:pPr algn="ctr"/>
            <a:r>
              <a:rPr lang="en-US" dirty="0"/>
              <a:t>OLS</a:t>
            </a:r>
          </a:p>
        </p:txBody>
      </p:sp>
      <p:sp>
        <p:nvSpPr>
          <p:cNvPr id="4" name="TextBox 3">
            <a:extLst>
              <a:ext uri="{FF2B5EF4-FFF2-40B4-BE49-F238E27FC236}">
                <a16:creationId xmlns:a16="http://schemas.microsoft.com/office/drawing/2014/main" id="{8D413C7F-8A07-4C80-BBB9-9C4A1A513589}"/>
              </a:ext>
            </a:extLst>
          </p:cNvPr>
          <p:cNvSpPr txBox="1"/>
          <p:nvPr/>
        </p:nvSpPr>
        <p:spPr>
          <a:xfrm rot="16200000">
            <a:off x="-393315" y="3352565"/>
            <a:ext cx="2070847" cy="369332"/>
          </a:xfrm>
          <a:prstGeom prst="rect">
            <a:avLst/>
          </a:prstGeom>
          <a:noFill/>
        </p:spPr>
        <p:txBody>
          <a:bodyPr wrap="square" rtlCol="0">
            <a:spAutoFit/>
          </a:bodyPr>
          <a:lstStyle/>
          <a:p>
            <a:pPr algn="ctr"/>
            <a:r>
              <a:rPr lang="en-US" dirty="0"/>
              <a:t>Probability</a:t>
            </a:r>
          </a:p>
        </p:txBody>
      </p:sp>
      <p:sp>
        <p:nvSpPr>
          <p:cNvPr id="7" name="TextBox 6">
            <a:extLst>
              <a:ext uri="{FF2B5EF4-FFF2-40B4-BE49-F238E27FC236}">
                <a16:creationId xmlns:a16="http://schemas.microsoft.com/office/drawing/2014/main" id="{FF54A954-AA31-45F0-BAD8-75AEFEA0BB23}"/>
              </a:ext>
            </a:extLst>
          </p:cNvPr>
          <p:cNvSpPr txBox="1"/>
          <p:nvPr/>
        </p:nvSpPr>
        <p:spPr>
          <a:xfrm>
            <a:off x="9923929" y="5293895"/>
            <a:ext cx="1424256" cy="369332"/>
          </a:xfrm>
          <a:prstGeom prst="rect">
            <a:avLst/>
          </a:prstGeom>
          <a:noFill/>
        </p:spPr>
        <p:txBody>
          <a:bodyPr wrap="square" rtlCol="0">
            <a:spAutoFit/>
          </a:bodyPr>
          <a:lstStyle/>
          <a:p>
            <a:r>
              <a:rPr lang="en-US" dirty="0"/>
              <a:t>X</a:t>
            </a:r>
            <a:r>
              <a:rPr lang="en-US" baseline="-25000" dirty="0"/>
              <a:t>i</a:t>
            </a:r>
            <a:r>
              <a:rPr lang="en-US" dirty="0"/>
              <a:t> Variable</a:t>
            </a:r>
          </a:p>
        </p:txBody>
      </p:sp>
    </p:spTree>
    <p:extLst>
      <p:ext uri="{BB962C8B-B14F-4D97-AF65-F5344CB8AC3E}">
        <p14:creationId xmlns:p14="http://schemas.microsoft.com/office/powerpoint/2010/main" val="3399913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90FD5D-3644-4F19-82F6-B3EF4D1BA251}"/>
              </a:ext>
            </a:extLst>
          </p:cNvPr>
          <p:cNvPicPr>
            <a:picLocks noChangeAspect="1"/>
          </p:cNvPicPr>
          <p:nvPr/>
        </p:nvPicPr>
        <p:blipFill>
          <a:blip r:embed="rId2"/>
          <a:stretch>
            <a:fillRect/>
          </a:stretch>
        </p:blipFill>
        <p:spPr>
          <a:xfrm>
            <a:off x="2638425" y="292735"/>
            <a:ext cx="6915150" cy="2486025"/>
          </a:xfrm>
          <a:prstGeom prst="rect">
            <a:avLst/>
          </a:prstGeom>
        </p:spPr>
      </p:pic>
      <p:pic>
        <p:nvPicPr>
          <p:cNvPr id="3" name="Picture 2">
            <a:extLst>
              <a:ext uri="{FF2B5EF4-FFF2-40B4-BE49-F238E27FC236}">
                <a16:creationId xmlns:a16="http://schemas.microsoft.com/office/drawing/2014/main" id="{9AF9C016-E3F5-46C0-8C69-0B075CBEF494}"/>
              </a:ext>
            </a:extLst>
          </p:cNvPr>
          <p:cNvPicPr>
            <a:picLocks noChangeAspect="1"/>
          </p:cNvPicPr>
          <p:nvPr/>
        </p:nvPicPr>
        <p:blipFill>
          <a:blip r:embed="rId3"/>
          <a:stretch>
            <a:fillRect/>
          </a:stretch>
        </p:blipFill>
        <p:spPr>
          <a:xfrm>
            <a:off x="2638425" y="3429000"/>
            <a:ext cx="6934200" cy="2390775"/>
          </a:xfrm>
          <a:prstGeom prst="rect">
            <a:avLst/>
          </a:prstGeom>
        </p:spPr>
      </p:pic>
      <p:pic>
        <p:nvPicPr>
          <p:cNvPr id="4" name="Picture 3">
            <a:extLst>
              <a:ext uri="{FF2B5EF4-FFF2-40B4-BE49-F238E27FC236}">
                <a16:creationId xmlns:a16="http://schemas.microsoft.com/office/drawing/2014/main" id="{6FEC0229-E984-4C38-B69C-13209C65588B}"/>
              </a:ext>
            </a:extLst>
          </p:cNvPr>
          <p:cNvPicPr>
            <a:picLocks noChangeAspect="1"/>
          </p:cNvPicPr>
          <p:nvPr/>
        </p:nvPicPr>
        <p:blipFill>
          <a:blip r:embed="rId4"/>
          <a:stretch>
            <a:fillRect/>
          </a:stretch>
        </p:blipFill>
        <p:spPr>
          <a:xfrm>
            <a:off x="3425507" y="6108065"/>
            <a:ext cx="4772025" cy="723900"/>
          </a:xfrm>
          <a:prstGeom prst="rect">
            <a:avLst/>
          </a:prstGeom>
        </p:spPr>
      </p:pic>
      <p:sp>
        <p:nvSpPr>
          <p:cNvPr id="5" name="TextBox 4">
            <a:extLst>
              <a:ext uri="{FF2B5EF4-FFF2-40B4-BE49-F238E27FC236}">
                <a16:creationId xmlns:a16="http://schemas.microsoft.com/office/drawing/2014/main" id="{E29F0970-3A72-478B-9FAB-1DB63AA5FF00}"/>
              </a:ext>
            </a:extLst>
          </p:cNvPr>
          <p:cNvSpPr txBox="1"/>
          <p:nvPr/>
        </p:nvSpPr>
        <p:spPr>
          <a:xfrm rot="16200000">
            <a:off x="994811" y="4439722"/>
            <a:ext cx="2070847" cy="369332"/>
          </a:xfrm>
          <a:prstGeom prst="rect">
            <a:avLst/>
          </a:prstGeom>
          <a:noFill/>
        </p:spPr>
        <p:txBody>
          <a:bodyPr wrap="square" rtlCol="0">
            <a:spAutoFit/>
          </a:bodyPr>
          <a:lstStyle/>
          <a:p>
            <a:pPr algn="ctr"/>
            <a:r>
              <a:rPr lang="en-US" dirty="0"/>
              <a:t>Probability</a:t>
            </a:r>
          </a:p>
        </p:txBody>
      </p:sp>
      <p:sp>
        <p:nvSpPr>
          <p:cNvPr id="6" name="TextBox 5">
            <a:extLst>
              <a:ext uri="{FF2B5EF4-FFF2-40B4-BE49-F238E27FC236}">
                <a16:creationId xmlns:a16="http://schemas.microsoft.com/office/drawing/2014/main" id="{B61ED467-2406-46FB-9547-D7CE081CECB8}"/>
              </a:ext>
            </a:extLst>
          </p:cNvPr>
          <p:cNvSpPr txBox="1"/>
          <p:nvPr/>
        </p:nvSpPr>
        <p:spPr>
          <a:xfrm rot="16200000">
            <a:off x="994811" y="1446649"/>
            <a:ext cx="2070847" cy="369332"/>
          </a:xfrm>
          <a:prstGeom prst="rect">
            <a:avLst/>
          </a:prstGeom>
          <a:noFill/>
        </p:spPr>
        <p:txBody>
          <a:bodyPr wrap="square" rtlCol="0">
            <a:spAutoFit/>
          </a:bodyPr>
          <a:lstStyle/>
          <a:p>
            <a:pPr algn="ctr"/>
            <a:r>
              <a:rPr lang="en-US" dirty="0"/>
              <a:t>Probability</a:t>
            </a:r>
          </a:p>
        </p:txBody>
      </p:sp>
    </p:spTree>
    <p:extLst>
      <p:ext uri="{BB962C8B-B14F-4D97-AF65-F5344CB8AC3E}">
        <p14:creationId xmlns:p14="http://schemas.microsoft.com/office/powerpoint/2010/main" val="41269697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78CE51-B3AD-4878-A3B9-167382DABE75}"/>
              </a:ext>
            </a:extLst>
          </p:cNvPr>
          <p:cNvPicPr>
            <a:picLocks noChangeAspect="1"/>
          </p:cNvPicPr>
          <p:nvPr/>
        </p:nvPicPr>
        <p:blipFill>
          <a:blip r:embed="rId2"/>
          <a:stretch>
            <a:fillRect/>
          </a:stretch>
        </p:blipFill>
        <p:spPr>
          <a:xfrm>
            <a:off x="2790825" y="718820"/>
            <a:ext cx="6610350" cy="2209800"/>
          </a:xfrm>
          <a:prstGeom prst="rect">
            <a:avLst/>
          </a:prstGeom>
        </p:spPr>
      </p:pic>
      <p:pic>
        <p:nvPicPr>
          <p:cNvPr id="3" name="Picture 2">
            <a:extLst>
              <a:ext uri="{FF2B5EF4-FFF2-40B4-BE49-F238E27FC236}">
                <a16:creationId xmlns:a16="http://schemas.microsoft.com/office/drawing/2014/main" id="{B46E1CA7-9B20-4F57-ACA3-9F12A3B77126}"/>
              </a:ext>
            </a:extLst>
          </p:cNvPr>
          <p:cNvPicPr>
            <a:picLocks noChangeAspect="1"/>
          </p:cNvPicPr>
          <p:nvPr/>
        </p:nvPicPr>
        <p:blipFill>
          <a:blip r:embed="rId3"/>
          <a:stretch>
            <a:fillRect/>
          </a:stretch>
        </p:blipFill>
        <p:spPr>
          <a:xfrm>
            <a:off x="3467100" y="3342640"/>
            <a:ext cx="5257800" cy="933450"/>
          </a:xfrm>
          <a:prstGeom prst="rect">
            <a:avLst/>
          </a:prstGeom>
        </p:spPr>
      </p:pic>
      <p:sp>
        <p:nvSpPr>
          <p:cNvPr id="4" name="TextBox 3">
            <a:extLst>
              <a:ext uri="{FF2B5EF4-FFF2-40B4-BE49-F238E27FC236}">
                <a16:creationId xmlns:a16="http://schemas.microsoft.com/office/drawing/2014/main" id="{454490B1-D6AF-4FBB-B153-F4A93F698C5C}"/>
              </a:ext>
            </a:extLst>
          </p:cNvPr>
          <p:cNvSpPr txBox="1"/>
          <p:nvPr/>
        </p:nvSpPr>
        <p:spPr>
          <a:xfrm>
            <a:off x="9251577" y="1743567"/>
            <a:ext cx="2003611" cy="369332"/>
          </a:xfrm>
          <a:prstGeom prst="rect">
            <a:avLst/>
          </a:prstGeom>
          <a:noFill/>
        </p:spPr>
        <p:txBody>
          <a:bodyPr wrap="square" rtlCol="0">
            <a:spAutoFit/>
          </a:bodyPr>
          <a:lstStyle/>
          <a:p>
            <a:r>
              <a:rPr lang="en-US" dirty="0">
                <a:solidFill>
                  <a:srgbClr val="FF0000"/>
                </a:solidFill>
              </a:rPr>
              <a:t>Threshold</a:t>
            </a:r>
          </a:p>
        </p:txBody>
      </p:sp>
    </p:spTree>
    <p:extLst>
      <p:ext uri="{BB962C8B-B14F-4D97-AF65-F5344CB8AC3E}">
        <p14:creationId xmlns:p14="http://schemas.microsoft.com/office/powerpoint/2010/main" val="91765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6E24E3-0BAF-4FE6-AE2A-BFA7C0C61BE7}"/>
              </a:ext>
            </a:extLst>
          </p:cNvPr>
          <p:cNvPicPr>
            <a:picLocks noChangeAspect="1"/>
          </p:cNvPicPr>
          <p:nvPr/>
        </p:nvPicPr>
        <p:blipFill>
          <a:blip r:embed="rId2"/>
          <a:stretch>
            <a:fillRect/>
          </a:stretch>
        </p:blipFill>
        <p:spPr>
          <a:xfrm>
            <a:off x="3718560" y="255372"/>
            <a:ext cx="5684837" cy="2715861"/>
          </a:xfrm>
          <a:prstGeom prst="rect">
            <a:avLst/>
          </a:prstGeom>
        </p:spPr>
      </p:pic>
      <p:pic>
        <p:nvPicPr>
          <p:cNvPr id="3" name="Picture 2">
            <a:extLst>
              <a:ext uri="{FF2B5EF4-FFF2-40B4-BE49-F238E27FC236}">
                <a16:creationId xmlns:a16="http://schemas.microsoft.com/office/drawing/2014/main" id="{1DDCCE3B-7A4D-4DCB-8295-C32E6F311250}"/>
              </a:ext>
            </a:extLst>
          </p:cNvPr>
          <p:cNvPicPr>
            <a:picLocks noChangeAspect="1"/>
          </p:cNvPicPr>
          <p:nvPr/>
        </p:nvPicPr>
        <p:blipFill>
          <a:blip r:embed="rId3"/>
          <a:stretch>
            <a:fillRect/>
          </a:stretch>
        </p:blipFill>
        <p:spPr>
          <a:xfrm>
            <a:off x="2753677" y="3250177"/>
            <a:ext cx="7239000" cy="2314575"/>
          </a:xfrm>
          <a:prstGeom prst="rect">
            <a:avLst/>
          </a:prstGeom>
        </p:spPr>
      </p:pic>
      <p:pic>
        <p:nvPicPr>
          <p:cNvPr id="4" name="Picture 3">
            <a:extLst>
              <a:ext uri="{FF2B5EF4-FFF2-40B4-BE49-F238E27FC236}">
                <a16:creationId xmlns:a16="http://schemas.microsoft.com/office/drawing/2014/main" id="{C839588B-38B7-4C7C-8291-871E92A6FB95}"/>
              </a:ext>
            </a:extLst>
          </p:cNvPr>
          <p:cNvPicPr>
            <a:picLocks noChangeAspect="1"/>
          </p:cNvPicPr>
          <p:nvPr/>
        </p:nvPicPr>
        <p:blipFill>
          <a:blip r:embed="rId4"/>
          <a:stretch>
            <a:fillRect/>
          </a:stretch>
        </p:blipFill>
        <p:spPr>
          <a:xfrm>
            <a:off x="3718560" y="5777656"/>
            <a:ext cx="5934075" cy="1028700"/>
          </a:xfrm>
          <a:prstGeom prst="rect">
            <a:avLst/>
          </a:prstGeom>
        </p:spPr>
      </p:pic>
    </p:spTree>
    <p:extLst>
      <p:ext uri="{BB962C8B-B14F-4D97-AF65-F5344CB8AC3E}">
        <p14:creationId xmlns:p14="http://schemas.microsoft.com/office/powerpoint/2010/main" val="8053178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34DD61-ABCD-4CED-8964-C91DC7C24DF6}"/>
              </a:ext>
            </a:extLst>
          </p:cNvPr>
          <p:cNvPicPr>
            <a:picLocks noChangeAspect="1"/>
          </p:cNvPicPr>
          <p:nvPr/>
        </p:nvPicPr>
        <p:blipFill>
          <a:blip r:embed="rId2"/>
          <a:stretch>
            <a:fillRect/>
          </a:stretch>
        </p:blipFill>
        <p:spPr>
          <a:xfrm>
            <a:off x="653857" y="2006895"/>
            <a:ext cx="4403444" cy="2344122"/>
          </a:xfrm>
          <a:prstGeom prst="rect">
            <a:avLst/>
          </a:prstGeom>
        </p:spPr>
      </p:pic>
      <p:sp>
        <p:nvSpPr>
          <p:cNvPr id="3" name="TextBox 2">
            <a:extLst>
              <a:ext uri="{FF2B5EF4-FFF2-40B4-BE49-F238E27FC236}">
                <a16:creationId xmlns:a16="http://schemas.microsoft.com/office/drawing/2014/main" id="{F36FF55F-42E3-447E-8BBD-7798560D548A}"/>
              </a:ext>
            </a:extLst>
          </p:cNvPr>
          <p:cNvSpPr txBox="1"/>
          <p:nvPr/>
        </p:nvSpPr>
        <p:spPr>
          <a:xfrm>
            <a:off x="1532894" y="999561"/>
            <a:ext cx="5631699" cy="923330"/>
          </a:xfrm>
          <a:prstGeom prst="rect">
            <a:avLst/>
          </a:prstGeom>
          <a:noFill/>
        </p:spPr>
        <p:txBody>
          <a:bodyPr wrap="square" rtlCol="0">
            <a:spAutoFit/>
          </a:bodyPr>
          <a:lstStyle/>
          <a:p>
            <a:r>
              <a:rPr lang="en-US" dirty="0"/>
              <a:t>On Time Delivery Example</a:t>
            </a:r>
          </a:p>
          <a:p>
            <a:r>
              <a:rPr lang="en-US" dirty="0"/>
              <a:t>X=Number of Vendor Late Deliveries</a:t>
            </a:r>
          </a:p>
          <a:p>
            <a:r>
              <a:rPr lang="en-US" dirty="0"/>
              <a:t>Y=On Time/Late to Our Customers (1=Late, 0= On Time)</a:t>
            </a:r>
          </a:p>
        </p:txBody>
      </p:sp>
      <p:pic>
        <p:nvPicPr>
          <p:cNvPr id="4" name="Picture 3">
            <a:extLst>
              <a:ext uri="{FF2B5EF4-FFF2-40B4-BE49-F238E27FC236}">
                <a16:creationId xmlns:a16="http://schemas.microsoft.com/office/drawing/2014/main" id="{6BC8BB40-9F6F-4985-8712-CC5F88B69D7A}"/>
              </a:ext>
            </a:extLst>
          </p:cNvPr>
          <p:cNvPicPr>
            <a:picLocks noChangeAspect="1"/>
          </p:cNvPicPr>
          <p:nvPr/>
        </p:nvPicPr>
        <p:blipFill>
          <a:blip r:embed="rId3"/>
          <a:stretch>
            <a:fillRect/>
          </a:stretch>
        </p:blipFill>
        <p:spPr>
          <a:xfrm>
            <a:off x="5990384" y="2150742"/>
            <a:ext cx="4800600" cy="2200275"/>
          </a:xfrm>
          <a:prstGeom prst="rect">
            <a:avLst/>
          </a:prstGeom>
        </p:spPr>
      </p:pic>
      <p:sp>
        <p:nvSpPr>
          <p:cNvPr id="5" name="Arrow: Right 4">
            <a:extLst>
              <a:ext uri="{FF2B5EF4-FFF2-40B4-BE49-F238E27FC236}">
                <a16:creationId xmlns:a16="http://schemas.microsoft.com/office/drawing/2014/main" id="{C7784C40-EE81-47CD-8BC0-7482A5E803A0}"/>
              </a:ext>
            </a:extLst>
          </p:cNvPr>
          <p:cNvSpPr/>
          <p:nvPr/>
        </p:nvSpPr>
        <p:spPr>
          <a:xfrm>
            <a:off x="5205835" y="2900107"/>
            <a:ext cx="578498" cy="429208"/>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ACB40DE-9538-40C5-A1F9-9C2B90ABF499}"/>
              </a:ext>
            </a:extLst>
          </p:cNvPr>
          <p:cNvSpPr txBox="1"/>
          <p:nvPr/>
        </p:nvSpPr>
        <p:spPr>
          <a:xfrm>
            <a:off x="1834448" y="341644"/>
            <a:ext cx="8523103" cy="523220"/>
          </a:xfrm>
          <a:prstGeom prst="rect">
            <a:avLst/>
          </a:prstGeom>
          <a:noFill/>
        </p:spPr>
        <p:txBody>
          <a:bodyPr wrap="square" rtlCol="0">
            <a:spAutoFit/>
          </a:bodyPr>
          <a:lstStyle/>
          <a:p>
            <a:pPr algn="ctr"/>
            <a:r>
              <a:rPr lang="en-US" sz="2800" dirty="0"/>
              <a:t>An Intuitive Explanation of Binary Logistic Regression</a:t>
            </a:r>
          </a:p>
        </p:txBody>
      </p:sp>
      <p:pic>
        <p:nvPicPr>
          <p:cNvPr id="7" name="Picture 6">
            <a:extLst>
              <a:ext uri="{FF2B5EF4-FFF2-40B4-BE49-F238E27FC236}">
                <a16:creationId xmlns:a16="http://schemas.microsoft.com/office/drawing/2014/main" id="{1A6B3343-9DD8-4E31-A2B2-C40E81E21B4A}"/>
              </a:ext>
            </a:extLst>
          </p:cNvPr>
          <p:cNvPicPr>
            <a:picLocks noChangeAspect="1"/>
          </p:cNvPicPr>
          <p:nvPr/>
        </p:nvPicPr>
        <p:blipFill>
          <a:blip r:embed="rId4"/>
          <a:stretch>
            <a:fillRect/>
          </a:stretch>
        </p:blipFill>
        <p:spPr>
          <a:xfrm>
            <a:off x="802107" y="4435021"/>
            <a:ext cx="10125075" cy="2333625"/>
          </a:xfrm>
          <a:prstGeom prst="rect">
            <a:avLst/>
          </a:prstGeom>
        </p:spPr>
      </p:pic>
      <p:sp>
        <p:nvSpPr>
          <p:cNvPr id="8" name="TextBox 7">
            <a:extLst>
              <a:ext uri="{FF2B5EF4-FFF2-40B4-BE49-F238E27FC236}">
                <a16:creationId xmlns:a16="http://schemas.microsoft.com/office/drawing/2014/main" id="{41796B3E-C794-4388-9F96-A504DC20F0A2}"/>
              </a:ext>
            </a:extLst>
          </p:cNvPr>
          <p:cNvSpPr txBox="1"/>
          <p:nvPr/>
        </p:nvSpPr>
        <p:spPr>
          <a:xfrm>
            <a:off x="-50571" y="1185410"/>
            <a:ext cx="1705356" cy="923330"/>
          </a:xfrm>
          <a:prstGeom prst="rect">
            <a:avLst/>
          </a:prstGeom>
          <a:noFill/>
        </p:spPr>
        <p:txBody>
          <a:bodyPr wrap="square" rtlCol="0">
            <a:spAutoFit/>
          </a:bodyPr>
          <a:lstStyle/>
          <a:p>
            <a:r>
              <a:rPr lang="en-US" dirty="0"/>
              <a:t>Count of Vendor Late Deliveries</a:t>
            </a:r>
          </a:p>
        </p:txBody>
      </p:sp>
      <p:cxnSp>
        <p:nvCxnSpPr>
          <p:cNvPr id="10" name="Straight Arrow Connector 9">
            <a:extLst>
              <a:ext uri="{FF2B5EF4-FFF2-40B4-BE49-F238E27FC236}">
                <a16:creationId xmlns:a16="http://schemas.microsoft.com/office/drawing/2014/main" id="{0967EE42-B061-4114-8839-AAEC09CC6C55}"/>
              </a:ext>
            </a:extLst>
          </p:cNvPr>
          <p:cNvCxnSpPr>
            <a:cxnSpLocks/>
            <a:endCxn id="2" idx="1"/>
          </p:cNvCxnSpPr>
          <p:nvPr/>
        </p:nvCxnSpPr>
        <p:spPr>
          <a:xfrm>
            <a:off x="152678" y="2100164"/>
            <a:ext cx="501179" cy="10787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35623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2F97BF-5778-41A6-BD39-18C4FD768693}"/>
              </a:ext>
            </a:extLst>
          </p:cNvPr>
          <p:cNvSpPr txBox="1"/>
          <p:nvPr/>
        </p:nvSpPr>
        <p:spPr>
          <a:xfrm>
            <a:off x="2635624" y="228600"/>
            <a:ext cx="6871447" cy="369332"/>
          </a:xfrm>
          <a:prstGeom prst="rect">
            <a:avLst/>
          </a:prstGeom>
          <a:noFill/>
        </p:spPr>
        <p:txBody>
          <a:bodyPr wrap="square" rtlCol="0">
            <a:spAutoFit/>
          </a:bodyPr>
          <a:lstStyle/>
          <a:p>
            <a:pPr algn="ctr"/>
            <a:r>
              <a:rPr lang="en-US" dirty="0"/>
              <a:t>Linear Regression is Treated as Numeric Y = Days Late</a:t>
            </a:r>
          </a:p>
        </p:txBody>
      </p:sp>
      <p:pic>
        <p:nvPicPr>
          <p:cNvPr id="9" name="Picture 8">
            <a:extLst>
              <a:ext uri="{FF2B5EF4-FFF2-40B4-BE49-F238E27FC236}">
                <a16:creationId xmlns:a16="http://schemas.microsoft.com/office/drawing/2014/main" id="{DC6C7CBB-DC09-4391-A841-06FECCB15C4E}"/>
              </a:ext>
            </a:extLst>
          </p:cNvPr>
          <p:cNvPicPr>
            <a:picLocks noChangeAspect="1"/>
          </p:cNvPicPr>
          <p:nvPr/>
        </p:nvPicPr>
        <p:blipFill>
          <a:blip r:embed="rId2"/>
          <a:stretch>
            <a:fillRect/>
          </a:stretch>
        </p:blipFill>
        <p:spPr>
          <a:xfrm>
            <a:off x="6671390" y="1043285"/>
            <a:ext cx="4847619" cy="4771429"/>
          </a:xfrm>
          <a:prstGeom prst="rect">
            <a:avLst/>
          </a:prstGeom>
        </p:spPr>
      </p:pic>
      <p:pic>
        <p:nvPicPr>
          <p:cNvPr id="10" name="Picture 9">
            <a:extLst>
              <a:ext uri="{FF2B5EF4-FFF2-40B4-BE49-F238E27FC236}">
                <a16:creationId xmlns:a16="http://schemas.microsoft.com/office/drawing/2014/main" id="{9FA94E5D-0F1F-4DB5-9EE4-24FE8CB9ADE5}"/>
              </a:ext>
            </a:extLst>
          </p:cNvPr>
          <p:cNvPicPr>
            <a:picLocks noChangeAspect="1"/>
          </p:cNvPicPr>
          <p:nvPr/>
        </p:nvPicPr>
        <p:blipFill>
          <a:blip r:embed="rId3"/>
          <a:stretch>
            <a:fillRect/>
          </a:stretch>
        </p:blipFill>
        <p:spPr>
          <a:xfrm>
            <a:off x="286247" y="2420093"/>
            <a:ext cx="6156543" cy="2017814"/>
          </a:xfrm>
          <a:prstGeom prst="rect">
            <a:avLst/>
          </a:prstGeom>
        </p:spPr>
      </p:pic>
    </p:spTree>
    <p:extLst>
      <p:ext uri="{BB962C8B-B14F-4D97-AF65-F5344CB8AC3E}">
        <p14:creationId xmlns:p14="http://schemas.microsoft.com/office/powerpoint/2010/main" val="1587800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44FE96-FB1D-4D1F-9739-A84BC1292C4A}"/>
              </a:ext>
            </a:extLst>
          </p:cNvPr>
          <p:cNvPicPr>
            <a:picLocks noChangeAspect="1"/>
          </p:cNvPicPr>
          <p:nvPr/>
        </p:nvPicPr>
        <p:blipFill>
          <a:blip r:embed="rId2"/>
          <a:stretch>
            <a:fillRect/>
          </a:stretch>
        </p:blipFill>
        <p:spPr>
          <a:xfrm>
            <a:off x="1137174" y="2334513"/>
            <a:ext cx="10281045" cy="1592027"/>
          </a:xfrm>
          <a:prstGeom prst="rect">
            <a:avLst/>
          </a:prstGeom>
        </p:spPr>
      </p:pic>
      <p:sp>
        <p:nvSpPr>
          <p:cNvPr id="3" name="TextBox 2">
            <a:extLst>
              <a:ext uri="{FF2B5EF4-FFF2-40B4-BE49-F238E27FC236}">
                <a16:creationId xmlns:a16="http://schemas.microsoft.com/office/drawing/2014/main" id="{468DF8A6-9173-46A7-BA1D-D5A8846A527C}"/>
              </a:ext>
            </a:extLst>
          </p:cNvPr>
          <p:cNvSpPr txBox="1"/>
          <p:nvPr/>
        </p:nvSpPr>
        <p:spPr>
          <a:xfrm>
            <a:off x="1060076" y="1107124"/>
            <a:ext cx="10071848" cy="461665"/>
          </a:xfrm>
          <a:prstGeom prst="rect">
            <a:avLst/>
          </a:prstGeom>
          <a:noFill/>
        </p:spPr>
        <p:txBody>
          <a:bodyPr wrap="square" rtlCol="0">
            <a:spAutoFit/>
          </a:bodyPr>
          <a:lstStyle/>
          <a:p>
            <a:pPr algn="ctr"/>
            <a:r>
              <a:rPr lang="en-US" sz="2400" dirty="0"/>
              <a:t>Example of Logistic Regression Code</a:t>
            </a:r>
          </a:p>
        </p:txBody>
      </p:sp>
    </p:spTree>
    <p:extLst>
      <p:ext uri="{BB962C8B-B14F-4D97-AF65-F5344CB8AC3E}">
        <p14:creationId xmlns:p14="http://schemas.microsoft.com/office/powerpoint/2010/main" val="25853152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961E5F-0CC6-410C-99C1-BF6FF8622FA6}"/>
              </a:ext>
            </a:extLst>
          </p:cNvPr>
          <p:cNvPicPr>
            <a:picLocks noChangeAspect="1"/>
          </p:cNvPicPr>
          <p:nvPr/>
        </p:nvPicPr>
        <p:blipFill>
          <a:blip r:embed="rId2"/>
          <a:stretch>
            <a:fillRect/>
          </a:stretch>
        </p:blipFill>
        <p:spPr>
          <a:xfrm>
            <a:off x="770736" y="1569988"/>
            <a:ext cx="6288569" cy="3393482"/>
          </a:xfrm>
          <a:prstGeom prst="rect">
            <a:avLst/>
          </a:prstGeom>
        </p:spPr>
      </p:pic>
      <p:pic>
        <p:nvPicPr>
          <p:cNvPr id="3" name="Picture 2">
            <a:extLst>
              <a:ext uri="{FF2B5EF4-FFF2-40B4-BE49-F238E27FC236}">
                <a16:creationId xmlns:a16="http://schemas.microsoft.com/office/drawing/2014/main" id="{6CA9B1CD-F6A0-44F4-9233-4DFD4C94B51E}"/>
              </a:ext>
            </a:extLst>
          </p:cNvPr>
          <p:cNvPicPr>
            <a:picLocks noChangeAspect="1"/>
          </p:cNvPicPr>
          <p:nvPr/>
        </p:nvPicPr>
        <p:blipFill>
          <a:blip r:embed="rId3"/>
          <a:stretch>
            <a:fillRect/>
          </a:stretch>
        </p:blipFill>
        <p:spPr>
          <a:xfrm>
            <a:off x="7525696" y="1569988"/>
            <a:ext cx="4447167" cy="3718024"/>
          </a:xfrm>
          <a:prstGeom prst="rect">
            <a:avLst/>
          </a:prstGeom>
        </p:spPr>
      </p:pic>
      <p:sp>
        <p:nvSpPr>
          <p:cNvPr id="4" name="TextBox 3">
            <a:extLst>
              <a:ext uri="{FF2B5EF4-FFF2-40B4-BE49-F238E27FC236}">
                <a16:creationId xmlns:a16="http://schemas.microsoft.com/office/drawing/2014/main" id="{28AB90D0-6EA7-48C2-9486-228C760A94F9}"/>
              </a:ext>
            </a:extLst>
          </p:cNvPr>
          <p:cNvSpPr txBox="1"/>
          <p:nvPr/>
        </p:nvSpPr>
        <p:spPr>
          <a:xfrm>
            <a:off x="2635624" y="228600"/>
            <a:ext cx="6871447" cy="369332"/>
          </a:xfrm>
          <a:prstGeom prst="rect">
            <a:avLst/>
          </a:prstGeom>
          <a:noFill/>
        </p:spPr>
        <p:txBody>
          <a:bodyPr wrap="square" rtlCol="0">
            <a:spAutoFit/>
          </a:bodyPr>
          <a:lstStyle/>
          <a:p>
            <a:pPr algn="ctr"/>
            <a:r>
              <a:rPr lang="en-US" dirty="0"/>
              <a:t>Logistic Regression is Treated as Classification Y = Label On Time/Late</a:t>
            </a:r>
          </a:p>
        </p:txBody>
      </p:sp>
    </p:spTree>
    <p:extLst>
      <p:ext uri="{BB962C8B-B14F-4D97-AF65-F5344CB8AC3E}">
        <p14:creationId xmlns:p14="http://schemas.microsoft.com/office/powerpoint/2010/main" val="18448834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B205CB-9D74-4028-A052-D24C0CD73829}"/>
              </a:ext>
            </a:extLst>
          </p:cNvPr>
          <p:cNvPicPr>
            <a:picLocks noChangeAspect="1"/>
          </p:cNvPicPr>
          <p:nvPr/>
        </p:nvPicPr>
        <p:blipFill>
          <a:blip r:embed="rId2"/>
          <a:stretch>
            <a:fillRect/>
          </a:stretch>
        </p:blipFill>
        <p:spPr>
          <a:xfrm>
            <a:off x="1906664" y="1153714"/>
            <a:ext cx="9895238" cy="4171429"/>
          </a:xfrm>
          <a:prstGeom prst="rect">
            <a:avLst/>
          </a:prstGeom>
        </p:spPr>
      </p:pic>
      <p:sp>
        <p:nvSpPr>
          <p:cNvPr id="6" name="TextBox 5">
            <a:extLst>
              <a:ext uri="{FF2B5EF4-FFF2-40B4-BE49-F238E27FC236}">
                <a16:creationId xmlns:a16="http://schemas.microsoft.com/office/drawing/2014/main" id="{DACB1405-A3D4-4FF0-8422-A69E7F20CC1E}"/>
              </a:ext>
            </a:extLst>
          </p:cNvPr>
          <p:cNvSpPr txBox="1"/>
          <p:nvPr/>
        </p:nvSpPr>
        <p:spPr>
          <a:xfrm>
            <a:off x="436418" y="328740"/>
            <a:ext cx="1981200" cy="646331"/>
          </a:xfrm>
          <a:prstGeom prst="rect">
            <a:avLst/>
          </a:prstGeom>
          <a:noFill/>
        </p:spPr>
        <p:txBody>
          <a:bodyPr wrap="square" rtlCol="0">
            <a:spAutoFit/>
          </a:bodyPr>
          <a:lstStyle/>
          <a:p>
            <a:r>
              <a:rPr lang="en-US" dirty="0"/>
              <a:t>Instructor Lecture Examples</a:t>
            </a:r>
          </a:p>
        </p:txBody>
      </p:sp>
      <p:cxnSp>
        <p:nvCxnSpPr>
          <p:cNvPr id="8" name="Straight Arrow Connector 7">
            <a:extLst>
              <a:ext uri="{FF2B5EF4-FFF2-40B4-BE49-F238E27FC236}">
                <a16:creationId xmlns:a16="http://schemas.microsoft.com/office/drawing/2014/main" id="{153D2CD3-7E52-439B-9DE9-AE66091326D7}"/>
              </a:ext>
            </a:extLst>
          </p:cNvPr>
          <p:cNvCxnSpPr>
            <a:cxnSpLocks/>
          </p:cNvCxnSpPr>
          <p:nvPr/>
        </p:nvCxnSpPr>
        <p:spPr>
          <a:xfrm>
            <a:off x="1818752" y="894303"/>
            <a:ext cx="1838848" cy="9622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A9FD669-3018-4DEC-9F05-A83F2671F944}"/>
              </a:ext>
            </a:extLst>
          </p:cNvPr>
          <p:cNvSpPr txBox="1"/>
          <p:nvPr/>
        </p:nvSpPr>
        <p:spPr>
          <a:xfrm>
            <a:off x="189091" y="6044359"/>
            <a:ext cx="1981200" cy="646331"/>
          </a:xfrm>
          <a:prstGeom prst="rect">
            <a:avLst/>
          </a:prstGeom>
          <a:noFill/>
        </p:spPr>
        <p:txBody>
          <a:bodyPr wrap="square" rtlCol="0">
            <a:spAutoFit/>
          </a:bodyPr>
          <a:lstStyle/>
          <a:p>
            <a:r>
              <a:rPr lang="en-US" dirty="0"/>
              <a:t>Written Homework for the Week</a:t>
            </a:r>
          </a:p>
        </p:txBody>
      </p:sp>
      <p:cxnSp>
        <p:nvCxnSpPr>
          <p:cNvPr id="11" name="Straight Arrow Connector 10">
            <a:extLst>
              <a:ext uri="{FF2B5EF4-FFF2-40B4-BE49-F238E27FC236}">
                <a16:creationId xmlns:a16="http://schemas.microsoft.com/office/drawing/2014/main" id="{972AA58A-1D49-44B1-9A62-CA4972E49C6B}"/>
              </a:ext>
            </a:extLst>
          </p:cNvPr>
          <p:cNvCxnSpPr>
            <a:cxnSpLocks/>
          </p:cNvCxnSpPr>
          <p:nvPr/>
        </p:nvCxnSpPr>
        <p:spPr>
          <a:xfrm flipV="1">
            <a:off x="1731993" y="3724507"/>
            <a:ext cx="2104027" cy="23935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53B4023-2AC1-4A39-A72C-43094A6066E0}"/>
              </a:ext>
            </a:extLst>
          </p:cNvPr>
          <p:cNvSpPr txBox="1"/>
          <p:nvPr/>
        </p:nvSpPr>
        <p:spPr>
          <a:xfrm>
            <a:off x="6621864" y="328740"/>
            <a:ext cx="3959050" cy="369332"/>
          </a:xfrm>
          <a:prstGeom prst="rect">
            <a:avLst/>
          </a:prstGeom>
          <a:noFill/>
        </p:spPr>
        <p:txBody>
          <a:bodyPr wrap="square" rtlCol="0">
            <a:spAutoFit/>
          </a:bodyPr>
          <a:lstStyle/>
          <a:p>
            <a:r>
              <a:rPr lang="en-US" dirty="0"/>
              <a:t>BB Unit 2</a:t>
            </a:r>
          </a:p>
        </p:txBody>
      </p:sp>
    </p:spTree>
    <p:extLst>
      <p:ext uri="{BB962C8B-B14F-4D97-AF65-F5344CB8AC3E}">
        <p14:creationId xmlns:p14="http://schemas.microsoft.com/office/powerpoint/2010/main" val="173370867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6283B4A-CE1F-49A3-B58B-47D02DE43A5F}"/>
              </a:ext>
            </a:extLst>
          </p:cNvPr>
          <p:cNvSpPr txBox="1"/>
          <p:nvPr/>
        </p:nvSpPr>
        <p:spPr>
          <a:xfrm>
            <a:off x="152400" y="2298700"/>
            <a:ext cx="1181100" cy="646331"/>
          </a:xfrm>
          <a:prstGeom prst="rect">
            <a:avLst/>
          </a:prstGeom>
          <a:noFill/>
        </p:spPr>
        <p:txBody>
          <a:bodyPr wrap="square" rtlCol="0">
            <a:spAutoFit/>
          </a:bodyPr>
          <a:lstStyle/>
          <a:p>
            <a:r>
              <a:rPr lang="en-US" dirty="0"/>
              <a:t>Dataset 1b</a:t>
            </a:r>
          </a:p>
        </p:txBody>
      </p:sp>
      <p:sp>
        <p:nvSpPr>
          <p:cNvPr id="4" name="TextBox 3">
            <a:extLst>
              <a:ext uri="{FF2B5EF4-FFF2-40B4-BE49-F238E27FC236}">
                <a16:creationId xmlns:a16="http://schemas.microsoft.com/office/drawing/2014/main" id="{0139AFE1-93D0-4688-916D-EA642EC38DD5}"/>
              </a:ext>
            </a:extLst>
          </p:cNvPr>
          <p:cNvSpPr txBox="1"/>
          <p:nvPr/>
        </p:nvSpPr>
        <p:spPr>
          <a:xfrm>
            <a:off x="98287" y="4985595"/>
            <a:ext cx="1181100" cy="369332"/>
          </a:xfrm>
          <a:prstGeom prst="rect">
            <a:avLst/>
          </a:prstGeom>
          <a:noFill/>
        </p:spPr>
        <p:txBody>
          <a:bodyPr wrap="square" rtlCol="0">
            <a:spAutoFit/>
          </a:bodyPr>
          <a:lstStyle/>
          <a:p>
            <a:r>
              <a:rPr lang="en-US" dirty="0"/>
              <a:t>Dataset 2</a:t>
            </a:r>
          </a:p>
        </p:txBody>
      </p:sp>
      <p:cxnSp>
        <p:nvCxnSpPr>
          <p:cNvPr id="7" name="Straight Arrow Connector 6">
            <a:extLst>
              <a:ext uri="{FF2B5EF4-FFF2-40B4-BE49-F238E27FC236}">
                <a16:creationId xmlns:a16="http://schemas.microsoft.com/office/drawing/2014/main" id="{50726297-245A-4C41-AC77-7749683B1019}"/>
              </a:ext>
            </a:extLst>
          </p:cNvPr>
          <p:cNvCxnSpPr>
            <a:cxnSpLocks/>
          </p:cNvCxnSpPr>
          <p:nvPr/>
        </p:nvCxnSpPr>
        <p:spPr>
          <a:xfrm flipV="1">
            <a:off x="614796" y="2782434"/>
            <a:ext cx="954697" cy="10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127B66D-7541-45DD-822C-27126BE33E19}"/>
              </a:ext>
            </a:extLst>
          </p:cNvPr>
          <p:cNvCxnSpPr>
            <a:cxnSpLocks/>
          </p:cNvCxnSpPr>
          <p:nvPr/>
        </p:nvCxnSpPr>
        <p:spPr>
          <a:xfrm flipV="1">
            <a:off x="1143949" y="5145149"/>
            <a:ext cx="538745" cy="251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786C655B-A17D-4A91-BA3C-8CB343B71526}"/>
              </a:ext>
            </a:extLst>
          </p:cNvPr>
          <p:cNvPicPr>
            <a:picLocks noChangeAspect="1"/>
          </p:cNvPicPr>
          <p:nvPr/>
        </p:nvPicPr>
        <p:blipFill>
          <a:blip r:embed="rId2"/>
          <a:stretch>
            <a:fillRect/>
          </a:stretch>
        </p:blipFill>
        <p:spPr>
          <a:xfrm>
            <a:off x="1795896" y="412598"/>
            <a:ext cx="10491152" cy="5786888"/>
          </a:xfrm>
          <a:prstGeom prst="rect">
            <a:avLst/>
          </a:prstGeom>
        </p:spPr>
      </p:pic>
      <p:sp>
        <p:nvSpPr>
          <p:cNvPr id="10" name="TextBox 9">
            <a:extLst>
              <a:ext uri="{FF2B5EF4-FFF2-40B4-BE49-F238E27FC236}">
                <a16:creationId xmlns:a16="http://schemas.microsoft.com/office/drawing/2014/main" id="{8BE5DC3C-1A89-4733-97F3-D8EA56CB74D5}"/>
              </a:ext>
            </a:extLst>
          </p:cNvPr>
          <p:cNvSpPr txBox="1"/>
          <p:nvPr/>
        </p:nvSpPr>
        <p:spPr>
          <a:xfrm>
            <a:off x="7687882" y="3244486"/>
            <a:ext cx="4296938" cy="2031325"/>
          </a:xfrm>
          <a:prstGeom prst="rect">
            <a:avLst/>
          </a:prstGeom>
          <a:noFill/>
        </p:spPr>
        <p:txBody>
          <a:bodyPr wrap="square" rtlCol="0">
            <a:spAutoFit/>
          </a:bodyPr>
          <a:lstStyle/>
          <a:p>
            <a:r>
              <a:rPr lang="en-US" dirty="0"/>
              <a:t>Note: To help you get through the notation of Hastie’s et al discussion of maximum likelihood, you might look at two additional videos. One covering gradient descent maximum likelihood as applied to linear regression. The other covering logistic regression. Links are below.</a:t>
            </a:r>
          </a:p>
        </p:txBody>
      </p:sp>
      <p:sp>
        <p:nvSpPr>
          <p:cNvPr id="11" name="Rectangle 10">
            <a:extLst>
              <a:ext uri="{FF2B5EF4-FFF2-40B4-BE49-F238E27FC236}">
                <a16:creationId xmlns:a16="http://schemas.microsoft.com/office/drawing/2014/main" id="{61F50BF6-0974-4233-AF2C-435C3CF81320}"/>
              </a:ext>
            </a:extLst>
          </p:cNvPr>
          <p:cNvSpPr/>
          <p:nvPr/>
        </p:nvSpPr>
        <p:spPr>
          <a:xfrm>
            <a:off x="7687882" y="5429872"/>
            <a:ext cx="4504118" cy="338554"/>
          </a:xfrm>
          <a:prstGeom prst="rect">
            <a:avLst/>
          </a:prstGeom>
        </p:spPr>
        <p:txBody>
          <a:bodyPr wrap="none">
            <a:spAutoFit/>
          </a:bodyPr>
          <a:lstStyle/>
          <a:p>
            <a:r>
              <a:rPr lang="en-US" sz="1600" dirty="0">
                <a:hlinkClick r:id="rId3"/>
              </a:rPr>
              <a:t>https://www.youtube.com/watch?v=fkS3FkVAPWU</a:t>
            </a:r>
            <a:r>
              <a:rPr lang="en-US" sz="1600" dirty="0"/>
              <a:t> </a:t>
            </a:r>
          </a:p>
        </p:txBody>
      </p:sp>
      <p:sp>
        <p:nvSpPr>
          <p:cNvPr id="12" name="Rectangle 11">
            <a:extLst>
              <a:ext uri="{FF2B5EF4-FFF2-40B4-BE49-F238E27FC236}">
                <a16:creationId xmlns:a16="http://schemas.microsoft.com/office/drawing/2014/main" id="{B9102D77-FD7B-47D5-A83B-A978D572EA66}"/>
              </a:ext>
            </a:extLst>
          </p:cNvPr>
          <p:cNvSpPr/>
          <p:nvPr/>
        </p:nvSpPr>
        <p:spPr>
          <a:xfrm>
            <a:off x="7777650" y="6030209"/>
            <a:ext cx="4324582" cy="338554"/>
          </a:xfrm>
          <a:prstGeom prst="rect">
            <a:avLst/>
          </a:prstGeom>
        </p:spPr>
        <p:txBody>
          <a:bodyPr wrap="none">
            <a:spAutoFit/>
          </a:bodyPr>
          <a:lstStyle/>
          <a:p>
            <a:r>
              <a:rPr lang="en-US" sz="1600" dirty="0">
                <a:hlinkClick r:id="rId4"/>
              </a:rPr>
              <a:t>https://www.youtube.com/watch?v=TM1lijyQnaI</a:t>
            </a:r>
            <a:r>
              <a:rPr lang="en-US" sz="1600" dirty="0"/>
              <a:t> </a:t>
            </a:r>
          </a:p>
        </p:txBody>
      </p:sp>
    </p:spTree>
    <p:extLst>
      <p:ext uri="{BB962C8B-B14F-4D97-AF65-F5344CB8AC3E}">
        <p14:creationId xmlns:p14="http://schemas.microsoft.com/office/powerpoint/2010/main" val="30047525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3768D8-F382-482E-8F93-466A05507BDD}"/>
              </a:ext>
            </a:extLst>
          </p:cNvPr>
          <p:cNvPicPr>
            <a:picLocks noChangeAspect="1"/>
          </p:cNvPicPr>
          <p:nvPr/>
        </p:nvPicPr>
        <p:blipFill>
          <a:blip r:embed="rId2"/>
          <a:stretch>
            <a:fillRect/>
          </a:stretch>
        </p:blipFill>
        <p:spPr>
          <a:xfrm>
            <a:off x="3045361" y="160891"/>
            <a:ext cx="5419766" cy="6814727"/>
          </a:xfrm>
          <a:prstGeom prst="rect">
            <a:avLst/>
          </a:prstGeom>
        </p:spPr>
      </p:pic>
    </p:spTree>
    <p:extLst>
      <p:ext uri="{BB962C8B-B14F-4D97-AF65-F5344CB8AC3E}">
        <p14:creationId xmlns:p14="http://schemas.microsoft.com/office/powerpoint/2010/main" val="28173902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847848-9818-4FF6-85E4-780BE4BB7756}"/>
              </a:ext>
            </a:extLst>
          </p:cNvPr>
          <p:cNvPicPr>
            <a:picLocks noChangeAspect="1"/>
          </p:cNvPicPr>
          <p:nvPr/>
        </p:nvPicPr>
        <p:blipFill>
          <a:blip r:embed="rId2"/>
          <a:stretch>
            <a:fillRect/>
          </a:stretch>
        </p:blipFill>
        <p:spPr>
          <a:xfrm>
            <a:off x="167428" y="730619"/>
            <a:ext cx="11857143" cy="5904762"/>
          </a:xfrm>
          <a:prstGeom prst="rect">
            <a:avLst/>
          </a:prstGeom>
        </p:spPr>
      </p:pic>
      <p:grpSp>
        <p:nvGrpSpPr>
          <p:cNvPr id="11" name="Group 10">
            <a:extLst>
              <a:ext uri="{FF2B5EF4-FFF2-40B4-BE49-F238E27FC236}">
                <a16:creationId xmlns:a16="http://schemas.microsoft.com/office/drawing/2014/main" id="{AF9F3405-F137-4C53-A9A6-07A9509A1DD0}"/>
              </a:ext>
            </a:extLst>
          </p:cNvPr>
          <p:cNvGrpSpPr/>
          <p:nvPr/>
        </p:nvGrpSpPr>
        <p:grpSpPr>
          <a:xfrm>
            <a:off x="6375400" y="419100"/>
            <a:ext cx="3556000" cy="863600"/>
            <a:chOff x="6375400" y="419100"/>
            <a:chExt cx="3556000" cy="863600"/>
          </a:xfrm>
        </p:grpSpPr>
        <p:sp>
          <p:nvSpPr>
            <p:cNvPr id="3" name="TextBox 2">
              <a:extLst>
                <a:ext uri="{FF2B5EF4-FFF2-40B4-BE49-F238E27FC236}">
                  <a16:creationId xmlns:a16="http://schemas.microsoft.com/office/drawing/2014/main" id="{E393CBCC-0E1F-4BCC-8391-E4B8960F2E50}"/>
                </a:ext>
              </a:extLst>
            </p:cNvPr>
            <p:cNvSpPr txBox="1"/>
            <p:nvPr/>
          </p:nvSpPr>
          <p:spPr>
            <a:xfrm>
              <a:off x="7404100" y="419100"/>
              <a:ext cx="2527300" cy="369332"/>
            </a:xfrm>
            <a:prstGeom prst="rect">
              <a:avLst/>
            </a:prstGeom>
            <a:noFill/>
          </p:spPr>
          <p:txBody>
            <a:bodyPr wrap="square" rtlCol="0">
              <a:spAutoFit/>
            </a:bodyPr>
            <a:lstStyle/>
            <a:p>
              <a:r>
                <a:rPr lang="en-US" dirty="0"/>
                <a:t>Y For Regression</a:t>
              </a:r>
            </a:p>
          </p:txBody>
        </p:sp>
        <p:cxnSp>
          <p:nvCxnSpPr>
            <p:cNvPr id="5" name="Straight Arrow Connector 4">
              <a:extLst>
                <a:ext uri="{FF2B5EF4-FFF2-40B4-BE49-F238E27FC236}">
                  <a16:creationId xmlns:a16="http://schemas.microsoft.com/office/drawing/2014/main" id="{3E3C1765-8BDB-42F5-B401-3C500DDD7009}"/>
                </a:ext>
              </a:extLst>
            </p:cNvPr>
            <p:cNvCxnSpPr/>
            <p:nvPr/>
          </p:nvCxnSpPr>
          <p:spPr>
            <a:xfrm flipH="1">
              <a:off x="8293100" y="730619"/>
              <a:ext cx="165100" cy="55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A716D9C-7BA8-4E87-A2F3-87C560D8C7C7}"/>
                </a:ext>
              </a:extLst>
            </p:cNvPr>
            <p:cNvCxnSpPr>
              <a:cxnSpLocks/>
            </p:cNvCxnSpPr>
            <p:nvPr/>
          </p:nvCxnSpPr>
          <p:spPr>
            <a:xfrm flipH="1">
              <a:off x="6375400" y="730619"/>
              <a:ext cx="1841500" cy="55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9DBEA5FF-36FF-4CD8-B06A-8F91CA1938C7}"/>
              </a:ext>
            </a:extLst>
          </p:cNvPr>
          <p:cNvGrpSpPr/>
          <p:nvPr/>
        </p:nvGrpSpPr>
        <p:grpSpPr>
          <a:xfrm>
            <a:off x="4387850" y="205528"/>
            <a:ext cx="3905250" cy="1204172"/>
            <a:chOff x="4387850" y="205528"/>
            <a:chExt cx="3905250" cy="1204172"/>
          </a:xfrm>
        </p:grpSpPr>
        <p:sp>
          <p:nvSpPr>
            <p:cNvPr id="8" name="TextBox 7">
              <a:extLst>
                <a:ext uri="{FF2B5EF4-FFF2-40B4-BE49-F238E27FC236}">
                  <a16:creationId xmlns:a16="http://schemas.microsoft.com/office/drawing/2014/main" id="{80E434B7-BCF0-40E9-B683-51432D4C7FD8}"/>
                </a:ext>
              </a:extLst>
            </p:cNvPr>
            <p:cNvSpPr txBox="1"/>
            <p:nvPr/>
          </p:nvSpPr>
          <p:spPr>
            <a:xfrm>
              <a:off x="4387850" y="205528"/>
              <a:ext cx="2501900" cy="369332"/>
            </a:xfrm>
            <a:prstGeom prst="rect">
              <a:avLst/>
            </a:prstGeom>
            <a:noFill/>
          </p:spPr>
          <p:txBody>
            <a:bodyPr wrap="square" rtlCol="0">
              <a:spAutoFit/>
            </a:bodyPr>
            <a:lstStyle/>
            <a:p>
              <a:r>
                <a:rPr lang="en-US" dirty="0"/>
                <a:t>Y for Classification</a:t>
              </a:r>
            </a:p>
          </p:txBody>
        </p:sp>
        <p:cxnSp>
          <p:nvCxnSpPr>
            <p:cNvPr id="10" name="Straight Arrow Connector 9">
              <a:extLst>
                <a:ext uri="{FF2B5EF4-FFF2-40B4-BE49-F238E27FC236}">
                  <a16:creationId xmlns:a16="http://schemas.microsoft.com/office/drawing/2014/main" id="{FE66725E-E916-4E5D-8499-BBAF08FD3F11}"/>
                </a:ext>
              </a:extLst>
            </p:cNvPr>
            <p:cNvCxnSpPr>
              <a:stCxn id="8" idx="2"/>
              <a:endCxn id="8" idx="2"/>
            </p:cNvCxnSpPr>
            <p:nvPr/>
          </p:nvCxnSpPr>
          <p:spPr>
            <a:xfrm>
              <a:off x="5638800" y="57486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18FCF1-D2F8-4BF7-AF12-29273E80C90E}"/>
                </a:ext>
              </a:extLst>
            </p:cNvPr>
            <p:cNvCxnSpPr/>
            <p:nvPr/>
          </p:nvCxnSpPr>
          <p:spPr>
            <a:xfrm>
              <a:off x="5245100" y="419100"/>
              <a:ext cx="2159000" cy="863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27D3CC-205B-4C01-9B9E-9E326BD6740C}"/>
                </a:ext>
              </a:extLst>
            </p:cNvPr>
            <p:cNvCxnSpPr/>
            <p:nvPr/>
          </p:nvCxnSpPr>
          <p:spPr>
            <a:xfrm>
              <a:off x="6184900" y="419100"/>
              <a:ext cx="2108200" cy="99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738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9177" y="158389"/>
            <a:ext cx="11914763" cy="6605967"/>
          </a:xfrm>
          <a:prstGeom prst="rect">
            <a:avLst/>
          </a:prstGeom>
        </p:spPr>
      </p:pic>
      <p:sp>
        <p:nvSpPr>
          <p:cNvPr id="3" name="TextBox 2"/>
          <p:cNvSpPr txBox="1"/>
          <p:nvPr/>
        </p:nvSpPr>
        <p:spPr>
          <a:xfrm>
            <a:off x="1897039" y="158389"/>
            <a:ext cx="9280477" cy="369332"/>
          </a:xfrm>
          <a:prstGeom prst="rect">
            <a:avLst/>
          </a:prstGeom>
          <a:noFill/>
        </p:spPr>
        <p:txBody>
          <a:bodyPr wrap="square" rtlCol="0">
            <a:spAutoFit/>
          </a:bodyPr>
          <a:lstStyle/>
          <a:p>
            <a:pPr algn="ctr"/>
            <a:r>
              <a:rPr lang="en-US" dirty="0"/>
              <a:t>The CRISP-DM Project Methodology---The Pursuit of Causation</a:t>
            </a:r>
          </a:p>
        </p:txBody>
      </p:sp>
    </p:spTree>
    <p:extLst>
      <p:ext uri="{BB962C8B-B14F-4D97-AF65-F5344CB8AC3E}">
        <p14:creationId xmlns:p14="http://schemas.microsoft.com/office/powerpoint/2010/main" val="42257743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DF801E-1DA8-418A-AE30-845ABF21B9D4}"/>
              </a:ext>
            </a:extLst>
          </p:cNvPr>
          <p:cNvSpPr txBox="1"/>
          <p:nvPr/>
        </p:nvSpPr>
        <p:spPr>
          <a:xfrm>
            <a:off x="2883049" y="2194560"/>
            <a:ext cx="6723530" cy="369332"/>
          </a:xfrm>
          <a:prstGeom prst="rect">
            <a:avLst/>
          </a:prstGeom>
          <a:noFill/>
        </p:spPr>
        <p:txBody>
          <a:bodyPr wrap="square" rtlCol="0">
            <a:spAutoFit/>
          </a:bodyPr>
          <a:lstStyle/>
          <a:p>
            <a:pPr algn="ctr"/>
            <a:r>
              <a:rPr lang="en-US" dirty="0"/>
              <a:t>Appendix</a:t>
            </a:r>
          </a:p>
        </p:txBody>
      </p:sp>
    </p:spTree>
    <p:extLst>
      <p:ext uri="{BB962C8B-B14F-4D97-AF65-F5344CB8AC3E}">
        <p14:creationId xmlns:p14="http://schemas.microsoft.com/office/powerpoint/2010/main" val="38372850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5FDA1F-FBAE-49EF-8907-03369DD5BC05}"/>
              </a:ext>
            </a:extLst>
          </p:cNvPr>
          <p:cNvSpPr txBox="1"/>
          <p:nvPr/>
        </p:nvSpPr>
        <p:spPr>
          <a:xfrm>
            <a:off x="1628079" y="1637657"/>
            <a:ext cx="8541834" cy="1200329"/>
          </a:xfrm>
          <a:prstGeom prst="rect">
            <a:avLst/>
          </a:prstGeom>
          <a:noFill/>
        </p:spPr>
        <p:txBody>
          <a:bodyPr wrap="square" rtlCol="0">
            <a:spAutoFit/>
          </a:bodyPr>
          <a:lstStyle/>
          <a:p>
            <a:pPr algn="ctr"/>
            <a:r>
              <a:rPr lang="en-US" sz="3600" dirty="0"/>
              <a:t>Note How The Methods Provide Prediction and Always Optimize Some Function</a:t>
            </a:r>
          </a:p>
        </p:txBody>
      </p:sp>
      <p:sp>
        <p:nvSpPr>
          <p:cNvPr id="3" name="TextBox 2">
            <a:extLst>
              <a:ext uri="{FF2B5EF4-FFF2-40B4-BE49-F238E27FC236}">
                <a16:creationId xmlns:a16="http://schemas.microsoft.com/office/drawing/2014/main" id="{E7B01C59-5FC1-4A59-AFC6-5963DDFB3D97}"/>
              </a:ext>
            </a:extLst>
          </p:cNvPr>
          <p:cNvSpPr txBox="1"/>
          <p:nvPr/>
        </p:nvSpPr>
        <p:spPr>
          <a:xfrm>
            <a:off x="1823225" y="3265634"/>
            <a:ext cx="8151541" cy="523220"/>
          </a:xfrm>
          <a:prstGeom prst="rect">
            <a:avLst/>
          </a:prstGeom>
          <a:noFill/>
        </p:spPr>
        <p:txBody>
          <a:bodyPr wrap="square" rtlCol="0">
            <a:spAutoFit/>
          </a:bodyPr>
          <a:lstStyle/>
          <a:p>
            <a:r>
              <a:rPr lang="en-US" sz="2800" dirty="0"/>
              <a:t>Regression-</a:t>
            </a:r>
            <a:r>
              <a:rPr lang="en-US" sz="2800" dirty="0">
                <a:sym typeface="Wingdings" panose="05000000000000000000" pitchFamily="2" charset="2"/>
              </a:rPr>
              <a:t> Y= Predicting a Continuous Variable </a:t>
            </a:r>
            <a:endParaRPr lang="en-US" sz="2800" dirty="0"/>
          </a:p>
        </p:txBody>
      </p:sp>
      <p:sp>
        <p:nvSpPr>
          <p:cNvPr id="4" name="TextBox 3">
            <a:extLst>
              <a:ext uri="{FF2B5EF4-FFF2-40B4-BE49-F238E27FC236}">
                <a16:creationId xmlns:a16="http://schemas.microsoft.com/office/drawing/2014/main" id="{A9A053CA-86AE-4BE9-9720-5CFFDBC63798}"/>
              </a:ext>
            </a:extLst>
          </p:cNvPr>
          <p:cNvSpPr txBox="1"/>
          <p:nvPr/>
        </p:nvSpPr>
        <p:spPr>
          <a:xfrm>
            <a:off x="2843561" y="3812497"/>
            <a:ext cx="6668429" cy="523220"/>
          </a:xfrm>
          <a:prstGeom prst="rect">
            <a:avLst/>
          </a:prstGeom>
          <a:noFill/>
        </p:spPr>
        <p:txBody>
          <a:bodyPr wrap="square" rtlCol="0">
            <a:spAutoFit/>
          </a:bodyPr>
          <a:lstStyle/>
          <a:p>
            <a:r>
              <a:rPr lang="en-US" sz="2800" dirty="0"/>
              <a:t>LDA </a:t>
            </a:r>
            <a:r>
              <a:rPr lang="en-US" sz="2800" dirty="0">
                <a:sym typeface="Wingdings" panose="05000000000000000000" pitchFamily="2" charset="2"/>
              </a:rPr>
              <a:t> Y= Categorical for Classification</a:t>
            </a:r>
          </a:p>
        </p:txBody>
      </p:sp>
      <p:sp>
        <p:nvSpPr>
          <p:cNvPr id="5" name="TextBox 4">
            <a:extLst>
              <a:ext uri="{FF2B5EF4-FFF2-40B4-BE49-F238E27FC236}">
                <a16:creationId xmlns:a16="http://schemas.microsoft.com/office/drawing/2014/main" id="{0CEEBB95-D9A4-4192-AA0A-FE097997FC65}"/>
              </a:ext>
            </a:extLst>
          </p:cNvPr>
          <p:cNvSpPr txBox="1"/>
          <p:nvPr/>
        </p:nvSpPr>
        <p:spPr>
          <a:xfrm>
            <a:off x="761493" y="4420124"/>
            <a:ext cx="9213273" cy="800219"/>
          </a:xfrm>
          <a:prstGeom prst="rect">
            <a:avLst/>
          </a:prstGeom>
          <a:noFill/>
        </p:spPr>
        <p:txBody>
          <a:bodyPr wrap="square" rtlCol="0">
            <a:spAutoFit/>
          </a:bodyPr>
          <a:lstStyle/>
          <a:p>
            <a:r>
              <a:rPr lang="en-US" sz="2800" dirty="0">
                <a:sym typeface="Wingdings" panose="05000000000000000000" pitchFamily="2" charset="2"/>
              </a:rPr>
              <a:t>Logistic Regression Y= Categorical for Classification  </a:t>
            </a:r>
            <a:endParaRPr lang="en-US" sz="2800" dirty="0"/>
          </a:p>
          <a:p>
            <a:endParaRPr lang="en-US" dirty="0"/>
          </a:p>
        </p:txBody>
      </p:sp>
    </p:spTree>
    <p:extLst>
      <p:ext uri="{BB962C8B-B14F-4D97-AF65-F5344CB8AC3E}">
        <p14:creationId xmlns:p14="http://schemas.microsoft.com/office/powerpoint/2010/main" val="22504560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57D39B-FBBD-47C7-B5D5-20239E8CF591}"/>
              </a:ext>
            </a:extLst>
          </p:cNvPr>
          <p:cNvSpPr txBox="1"/>
          <p:nvPr/>
        </p:nvSpPr>
        <p:spPr>
          <a:xfrm>
            <a:off x="3456878" y="234176"/>
            <a:ext cx="4962293" cy="646770"/>
          </a:xfrm>
          <a:prstGeom prst="rect">
            <a:avLst/>
          </a:prstGeom>
          <a:noFill/>
        </p:spPr>
        <p:txBody>
          <a:bodyPr wrap="square" rtlCol="0">
            <a:spAutoFit/>
          </a:bodyPr>
          <a:lstStyle/>
          <a:p>
            <a:endParaRPr lang="en-US" dirty="0"/>
          </a:p>
        </p:txBody>
      </p:sp>
      <p:sp>
        <p:nvSpPr>
          <p:cNvPr id="4" name="TextBox 3">
            <a:extLst>
              <a:ext uri="{FF2B5EF4-FFF2-40B4-BE49-F238E27FC236}">
                <a16:creationId xmlns:a16="http://schemas.microsoft.com/office/drawing/2014/main" id="{87658769-6D36-4944-903F-AA9EBC211562}"/>
              </a:ext>
            </a:extLst>
          </p:cNvPr>
          <p:cNvSpPr txBox="1"/>
          <p:nvPr/>
        </p:nvSpPr>
        <p:spPr>
          <a:xfrm>
            <a:off x="382137" y="1296537"/>
            <a:ext cx="3275463" cy="707886"/>
          </a:xfrm>
          <a:prstGeom prst="rect">
            <a:avLst/>
          </a:prstGeom>
          <a:noFill/>
        </p:spPr>
        <p:txBody>
          <a:bodyPr wrap="square" rtlCol="0">
            <a:spAutoFit/>
          </a:bodyPr>
          <a:lstStyle/>
          <a:p>
            <a:pPr algn="ctr"/>
            <a:r>
              <a:rPr lang="en-US" sz="4000" dirty="0"/>
              <a:t>Y=f(x)</a:t>
            </a:r>
          </a:p>
        </p:txBody>
      </p:sp>
      <p:sp>
        <p:nvSpPr>
          <p:cNvPr id="5" name="TextBox 4">
            <a:extLst>
              <a:ext uri="{FF2B5EF4-FFF2-40B4-BE49-F238E27FC236}">
                <a16:creationId xmlns:a16="http://schemas.microsoft.com/office/drawing/2014/main" id="{25E7508A-4631-49FE-8F64-9DE19B1B4D75}"/>
              </a:ext>
            </a:extLst>
          </p:cNvPr>
          <p:cNvSpPr txBox="1"/>
          <p:nvPr/>
        </p:nvSpPr>
        <p:spPr>
          <a:xfrm>
            <a:off x="382137" y="2279176"/>
            <a:ext cx="3445490" cy="2862322"/>
          </a:xfrm>
          <a:prstGeom prst="rect">
            <a:avLst/>
          </a:prstGeom>
          <a:noFill/>
        </p:spPr>
        <p:txBody>
          <a:bodyPr wrap="square" rtlCol="0">
            <a:spAutoFit/>
          </a:bodyPr>
          <a:lstStyle/>
          <a:p>
            <a:r>
              <a:rPr lang="en-US" dirty="0"/>
              <a:t>We want to use data to explain and predict process performance.</a:t>
            </a:r>
          </a:p>
          <a:p>
            <a:endParaRPr lang="en-US" dirty="0"/>
          </a:p>
          <a:p>
            <a:r>
              <a:rPr lang="en-US" dirty="0"/>
              <a:t>Insights to change performance by changing features.</a:t>
            </a:r>
          </a:p>
          <a:p>
            <a:endParaRPr lang="en-US" dirty="0"/>
          </a:p>
          <a:p>
            <a:r>
              <a:rPr lang="en-US" dirty="0"/>
              <a:t>But we must also worry about types of error:</a:t>
            </a:r>
          </a:p>
          <a:p>
            <a:pPr marL="742950" lvl="1" indent="-285750">
              <a:buFont typeface="Arial" panose="020B0604020202020204" pitchFamily="34" charset="0"/>
              <a:buChar char="•"/>
            </a:pPr>
            <a:r>
              <a:rPr lang="en-US" dirty="0"/>
              <a:t>Bias</a:t>
            </a:r>
          </a:p>
          <a:p>
            <a:pPr marL="742950" lvl="1" indent="-285750">
              <a:buFont typeface="Arial" panose="020B0604020202020204" pitchFamily="34" charset="0"/>
              <a:buChar char="•"/>
            </a:pPr>
            <a:r>
              <a:rPr lang="en-US" dirty="0"/>
              <a:t>Variance</a:t>
            </a:r>
          </a:p>
        </p:txBody>
      </p:sp>
      <p:sp>
        <p:nvSpPr>
          <p:cNvPr id="7" name="TextBox 6">
            <a:extLst>
              <a:ext uri="{FF2B5EF4-FFF2-40B4-BE49-F238E27FC236}">
                <a16:creationId xmlns:a16="http://schemas.microsoft.com/office/drawing/2014/main" id="{A6F22065-9E01-4924-B9F7-051A7C901463}"/>
              </a:ext>
            </a:extLst>
          </p:cNvPr>
          <p:cNvSpPr txBox="1"/>
          <p:nvPr/>
        </p:nvSpPr>
        <p:spPr>
          <a:xfrm>
            <a:off x="8311487" y="1296537"/>
            <a:ext cx="3220871" cy="2031325"/>
          </a:xfrm>
          <a:prstGeom prst="rect">
            <a:avLst/>
          </a:prstGeom>
          <a:noFill/>
        </p:spPr>
        <p:txBody>
          <a:bodyPr wrap="square" rtlCol="0">
            <a:spAutoFit/>
          </a:bodyPr>
          <a:lstStyle/>
          <a:p>
            <a:r>
              <a:rPr lang="en-US" dirty="0"/>
              <a:t>Most methods seek to optimize information gain by minimizing or maximizing some kind of function.</a:t>
            </a:r>
          </a:p>
          <a:p>
            <a:endParaRPr lang="en-US" dirty="0"/>
          </a:p>
          <a:p>
            <a:r>
              <a:rPr lang="en-US" dirty="0"/>
              <a:t>Time Series not included in this framework</a:t>
            </a:r>
          </a:p>
        </p:txBody>
      </p:sp>
      <p:sp>
        <p:nvSpPr>
          <p:cNvPr id="9" name="TextBox 8">
            <a:extLst>
              <a:ext uri="{FF2B5EF4-FFF2-40B4-BE49-F238E27FC236}">
                <a16:creationId xmlns:a16="http://schemas.microsoft.com/office/drawing/2014/main" id="{39D2E281-C693-40F0-AC25-8B43868D61B5}"/>
              </a:ext>
            </a:extLst>
          </p:cNvPr>
          <p:cNvSpPr txBox="1"/>
          <p:nvPr/>
        </p:nvSpPr>
        <p:spPr>
          <a:xfrm>
            <a:off x="548624" y="512829"/>
            <a:ext cx="2722880" cy="646331"/>
          </a:xfrm>
          <a:prstGeom prst="rect">
            <a:avLst/>
          </a:prstGeom>
          <a:noFill/>
        </p:spPr>
        <p:txBody>
          <a:bodyPr wrap="square" rtlCol="0">
            <a:spAutoFit/>
          </a:bodyPr>
          <a:lstStyle/>
          <a:p>
            <a:pPr algn="ctr"/>
            <a:r>
              <a:rPr lang="en-US" dirty="0"/>
              <a:t>Critical Element of Six Sigma</a:t>
            </a:r>
          </a:p>
        </p:txBody>
      </p:sp>
      <p:pic>
        <p:nvPicPr>
          <p:cNvPr id="6" name="Picture 5">
            <a:extLst>
              <a:ext uri="{FF2B5EF4-FFF2-40B4-BE49-F238E27FC236}">
                <a16:creationId xmlns:a16="http://schemas.microsoft.com/office/drawing/2014/main" id="{D9141FB4-249A-411F-A249-F81567849B61}"/>
              </a:ext>
            </a:extLst>
          </p:cNvPr>
          <p:cNvPicPr>
            <a:picLocks noChangeAspect="1"/>
          </p:cNvPicPr>
          <p:nvPr/>
        </p:nvPicPr>
        <p:blipFill>
          <a:blip r:embed="rId2"/>
          <a:stretch>
            <a:fillRect/>
          </a:stretch>
        </p:blipFill>
        <p:spPr>
          <a:xfrm>
            <a:off x="4142509" y="-34337"/>
            <a:ext cx="3998951" cy="6770951"/>
          </a:xfrm>
          <a:prstGeom prst="rect">
            <a:avLst/>
          </a:prstGeom>
        </p:spPr>
      </p:pic>
      <p:sp>
        <p:nvSpPr>
          <p:cNvPr id="3" name="TextBox 2">
            <a:extLst>
              <a:ext uri="{FF2B5EF4-FFF2-40B4-BE49-F238E27FC236}">
                <a16:creationId xmlns:a16="http://schemas.microsoft.com/office/drawing/2014/main" id="{E7835562-8BCD-4691-A057-A3D418DC4EF7}"/>
              </a:ext>
            </a:extLst>
          </p:cNvPr>
          <p:cNvSpPr txBox="1"/>
          <p:nvPr/>
        </p:nvSpPr>
        <p:spPr>
          <a:xfrm>
            <a:off x="382137" y="5397190"/>
            <a:ext cx="3074741" cy="1200329"/>
          </a:xfrm>
          <a:prstGeom prst="rect">
            <a:avLst/>
          </a:prstGeom>
          <a:noFill/>
        </p:spPr>
        <p:txBody>
          <a:bodyPr wrap="square" rtlCol="0">
            <a:spAutoFit/>
          </a:bodyPr>
          <a:lstStyle/>
          <a:p>
            <a:r>
              <a:rPr lang="en-US" dirty="0"/>
              <a:t>These are a trade-off where underfitting leads to increase in bias and overfitting leads to an increase in variance.</a:t>
            </a:r>
          </a:p>
        </p:txBody>
      </p:sp>
    </p:spTree>
    <p:extLst>
      <p:ext uri="{BB962C8B-B14F-4D97-AF65-F5344CB8AC3E}">
        <p14:creationId xmlns:p14="http://schemas.microsoft.com/office/powerpoint/2010/main" val="4627425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74606" y="361663"/>
            <a:ext cx="8239431" cy="830997"/>
          </a:xfrm>
          <a:prstGeom prst="rect">
            <a:avLst/>
          </a:prstGeom>
          <a:noFill/>
        </p:spPr>
        <p:txBody>
          <a:bodyPr wrap="square" rtlCol="0">
            <a:spAutoFit/>
          </a:bodyPr>
          <a:lstStyle/>
          <a:p>
            <a:pPr algn="ctr"/>
            <a:r>
              <a:rPr lang="en-US" sz="2400" dirty="0"/>
              <a:t>Homework Assignment 2—Dataset 2-Sales Drivers</a:t>
            </a:r>
          </a:p>
          <a:p>
            <a:pPr algn="ctr"/>
            <a:r>
              <a:rPr lang="en-US" sz="2400" dirty="0"/>
              <a:t>Sales Force Productivity Example Using CRM Data--Continued</a:t>
            </a:r>
          </a:p>
        </p:txBody>
      </p:sp>
      <p:sp>
        <p:nvSpPr>
          <p:cNvPr id="3" name="TextBox 2"/>
          <p:cNvSpPr txBox="1"/>
          <p:nvPr/>
        </p:nvSpPr>
        <p:spPr>
          <a:xfrm>
            <a:off x="599768" y="1189703"/>
            <a:ext cx="11189109" cy="646331"/>
          </a:xfrm>
          <a:prstGeom prst="rect">
            <a:avLst/>
          </a:prstGeom>
          <a:noFill/>
        </p:spPr>
        <p:txBody>
          <a:bodyPr wrap="square" rtlCol="0">
            <a:spAutoFit/>
          </a:bodyPr>
          <a:lstStyle/>
          <a:p>
            <a:r>
              <a:rPr lang="en-US" dirty="0"/>
              <a:t>Next, given your training you now look to predictive modeling to provide explanation and prediction. You continue to mine the data and build a dataset that looks as follows: </a:t>
            </a:r>
          </a:p>
        </p:txBody>
      </p:sp>
      <p:pic>
        <p:nvPicPr>
          <p:cNvPr id="4" name="Picture 3"/>
          <p:cNvPicPr>
            <a:picLocks noChangeAspect="1"/>
          </p:cNvPicPr>
          <p:nvPr/>
        </p:nvPicPr>
        <p:blipFill>
          <a:blip r:embed="rId2"/>
          <a:stretch>
            <a:fillRect/>
          </a:stretch>
        </p:blipFill>
        <p:spPr>
          <a:xfrm>
            <a:off x="2808351" y="2107120"/>
            <a:ext cx="6038850" cy="3838575"/>
          </a:xfrm>
          <a:prstGeom prst="rect">
            <a:avLst/>
          </a:prstGeom>
        </p:spPr>
      </p:pic>
      <p:sp>
        <p:nvSpPr>
          <p:cNvPr id="5" name="TextBox 4"/>
          <p:cNvSpPr txBox="1"/>
          <p:nvPr/>
        </p:nvSpPr>
        <p:spPr>
          <a:xfrm>
            <a:off x="902208" y="6083808"/>
            <a:ext cx="9680448" cy="646331"/>
          </a:xfrm>
          <a:prstGeom prst="rect">
            <a:avLst/>
          </a:prstGeom>
          <a:noFill/>
        </p:spPr>
        <p:txBody>
          <a:bodyPr wrap="square" rtlCol="0">
            <a:spAutoFit/>
          </a:bodyPr>
          <a:lstStyle/>
          <a:p>
            <a:r>
              <a:rPr lang="en-US" dirty="0"/>
              <a:t>“Closed Deal” is your Label or Dependent Variable that is to be predicted. This can be run as either a regression or classification model depending upon your choice of dependent variable (label)</a:t>
            </a:r>
          </a:p>
        </p:txBody>
      </p:sp>
    </p:spTree>
    <p:extLst>
      <p:ext uri="{BB962C8B-B14F-4D97-AF65-F5344CB8AC3E}">
        <p14:creationId xmlns:p14="http://schemas.microsoft.com/office/powerpoint/2010/main" val="875832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63C39C-D24E-4F7A-8944-78316E5FD35B}"/>
              </a:ext>
            </a:extLst>
          </p:cNvPr>
          <p:cNvPicPr>
            <a:picLocks noChangeAspect="1"/>
          </p:cNvPicPr>
          <p:nvPr/>
        </p:nvPicPr>
        <p:blipFill>
          <a:blip r:embed="rId2"/>
          <a:stretch>
            <a:fillRect/>
          </a:stretch>
        </p:blipFill>
        <p:spPr>
          <a:xfrm>
            <a:off x="42862" y="123825"/>
            <a:ext cx="12106275" cy="6610350"/>
          </a:xfrm>
          <a:prstGeom prst="rect">
            <a:avLst/>
          </a:prstGeom>
        </p:spPr>
      </p:pic>
    </p:spTree>
    <p:extLst>
      <p:ext uri="{BB962C8B-B14F-4D97-AF65-F5344CB8AC3E}">
        <p14:creationId xmlns:p14="http://schemas.microsoft.com/office/powerpoint/2010/main" val="29181464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519112"/>
            <a:ext cx="12039600" cy="5819775"/>
          </a:xfrm>
          <a:prstGeom prst="rect">
            <a:avLst/>
          </a:prstGeom>
        </p:spPr>
      </p:pic>
    </p:spTree>
    <p:extLst>
      <p:ext uri="{BB962C8B-B14F-4D97-AF65-F5344CB8AC3E}">
        <p14:creationId xmlns:p14="http://schemas.microsoft.com/office/powerpoint/2010/main" val="42747617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4737</TotalTime>
  <Words>3038</Words>
  <Application>Microsoft Office PowerPoint</Application>
  <PresentationFormat>Widescreen</PresentationFormat>
  <Paragraphs>530</Paragraphs>
  <Slides>107</Slides>
  <Notes>4</Notes>
  <HiddenSlides>0</HiddenSlides>
  <MMClips>0</MMClips>
  <ScaleCrop>false</ScaleCrop>
  <HeadingPairs>
    <vt:vector size="8" baseType="variant">
      <vt:variant>
        <vt:lpstr>Fonts Used</vt:lpstr>
      </vt:variant>
      <vt:variant>
        <vt:i4>3</vt:i4>
      </vt:variant>
      <vt:variant>
        <vt:lpstr>Theme</vt:lpstr>
      </vt:variant>
      <vt:variant>
        <vt:i4>2</vt:i4>
      </vt:variant>
      <vt:variant>
        <vt:lpstr>Embedded OLE Servers</vt:lpstr>
      </vt:variant>
      <vt:variant>
        <vt:i4>1</vt:i4>
      </vt:variant>
      <vt:variant>
        <vt:lpstr>Slide Titles</vt:lpstr>
      </vt:variant>
      <vt:variant>
        <vt:i4>107</vt:i4>
      </vt:variant>
    </vt:vector>
  </HeadingPairs>
  <TitlesOfParts>
    <vt:vector size="113" baseType="lpstr">
      <vt:lpstr>Arial</vt:lpstr>
      <vt:lpstr>Calibri</vt:lpstr>
      <vt:lpstr>Calibri Light</vt:lpstr>
      <vt:lpstr>Office Theme</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Aaron</dc:creator>
  <cp:lastModifiedBy>John Aaron</cp:lastModifiedBy>
  <cp:revision>208</cp:revision>
  <dcterms:created xsi:type="dcterms:W3CDTF">2016-12-02T22:11:05Z</dcterms:created>
  <dcterms:modified xsi:type="dcterms:W3CDTF">2020-04-10T14:45:13Z</dcterms:modified>
</cp:coreProperties>
</file>